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  <p:sldMasterId id="2147483725" r:id="rId2"/>
    <p:sldMasterId id="2147483742" r:id="rId3"/>
    <p:sldMasterId id="2147483760" r:id="rId4"/>
  </p:sldMasterIdLst>
  <p:notesMasterIdLst>
    <p:notesMasterId r:id="rId32"/>
  </p:notesMasterIdLst>
  <p:sldIdLst>
    <p:sldId id="256" r:id="rId5"/>
    <p:sldId id="326" r:id="rId6"/>
    <p:sldId id="340" r:id="rId7"/>
    <p:sldId id="259" r:id="rId8"/>
    <p:sldId id="341" r:id="rId9"/>
    <p:sldId id="352" r:id="rId10"/>
    <p:sldId id="266" r:id="rId11"/>
    <p:sldId id="267" r:id="rId12"/>
    <p:sldId id="346" r:id="rId13"/>
    <p:sldId id="268" r:id="rId14"/>
    <p:sldId id="347" r:id="rId15"/>
    <p:sldId id="360" r:id="rId16"/>
    <p:sldId id="372" r:id="rId17"/>
    <p:sldId id="361" r:id="rId18"/>
    <p:sldId id="373" r:id="rId19"/>
    <p:sldId id="374" r:id="rId20"/>
    <p:sldId id="362" r:id="rId21"/>
    <p:sldId id="363" r:id="rId22"/>
    <p:sldId id="365" r:id="rId23"/>
    <p:sldId id="366" r:id="rId24"/>
    <p:sldId id="375" r:id="rId25"/>
    <p:sldId id="369" r:id="rId26"/>
    <p:sldId id="376" r:id="rId27"/>
    <p:sldId id="370" r:id="rId28"/>
    <p:sldId id="371" r:id="rId29"/>
    <p:sldId id="351" r:id="rId30"/>
    <p:sldId id="377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2E80"/>
    <a:srgbClr val="DB0202"/>
    <a:srgbClr val="35EA2B"/>
    <a:srgbClr val="EAEFF7"/>
    <a:srgbClr val="D70101"/>
    <a:srgbClr val="23FE27"/>
    <a:srgbClr val="DD5554"/>
    <a:srgbClr val="96F788"/>
    <a:srgbClr val="FB85AA"/>
    <a:srgbClr val="31C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096" autoAdjust="0"/>
  </p:normalViewPr>
  <p:slideViewPr>
    <p:cSldViewPr snapToGrid="0">
      <p:cViewPr varScale="1">
        <p:scale>
          <a:sx n="73" d="100"/>
          <a:sy n="73" d="100"/>
        </p:scale>
        <p:origin x="178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FF3B9-6FBA-49DC-9AB9-FFDBE2C0CAE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B49621-02E3-4532-8EE4-30B3C35E0F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393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49621-02E3-4532-8EE4-30B3C35E0F3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21294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49621-02E3-4532-8EE4-30B3C35E0F3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14354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49621-02E3-4532-8EE4-30B3C35E0F3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468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49621-02E3-4532-8EE4-30B3C35E0F3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1807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49621-02E3-4532-8EE4-30B3C35E0F3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7832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Source picture: http://learn.genetics.utah.edu/content/gsl/diversity/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49621-02E3-4532-8EE4-30B3C35E0F3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1801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49621-02E3-4532-8EE4-30B3C35E0F3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2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49621-02E3-4532-8EE4-30B3C35E0F3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355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49621-02E3-4532-8EE4-30B3C35E0F3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5900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3rd</a:t>
            </a:r>
            <a:r>
              <a:rPr lang="nl-BE" baseline="0" dirty="0" smtClean="0"/>
              <a:t> bio: 7/11 en 27/11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49621-02E3-4532-8EE4-30B3C35E0F3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8450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49621-02E3-4532-8EE4-30B3C35E0F3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4515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49621-02E3-4532-8EE4-30B3C35E0F3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3380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1790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7816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7071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88100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23847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51101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80198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84055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53044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41655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719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12665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4744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887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073486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74032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27109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61488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64211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42862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9144677" cy="6858000"/>
            <a:chOff x="0" y="0"/>
            <a:chExt cx="9144677" cy="6858000"/>
          </a:xfrm>
        </p:grpSpPr>
        <p:pic>
          <p:nvPicPr>
            <p:cNvPr id="8" name="Picture 7" descr="SD-PanelTitle-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0" y="3128434"/>
              <a:ext cx="1664208" cy="612648"/>
            </a:xfrm>
            <a:prstGeom prst="rect">
              <a:avLst/>
            </a:prstGeom>
          </p:spPr>
        </p:pic>
        <p:pic>
          <p:nvPicPr>
            <p:cNvPr id="13" name="Picture 12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7480469" y="3128434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9B938B85-C403-473C-B367-246932021E8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5318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5995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29867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7462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80456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8931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2851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27888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816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47488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79092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2630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478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23232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66610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58351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63417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77573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197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9144677" cy="6858000"/>
            <a:chOff x="0" y="0"/>
            <a:chExt cx="9144677" cy="6858000"/>
          </a:xfrm>
        </p:grpSpPr>
        <p:pic>
          <p:nvPicPr>
            <p:cNvPr id="8" name="Picture 7" descr="SD-PanelTitle-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0" y="3128434"/>
              <a:ext cx="1664208" cy="612648"/>
            </a:xfrm>
            <a:prstGeom prst="rect">
              <a:avLst/>
            </a:prstGeom>
          </p:spPr>
        </p:pic>
        <p:pic>
          <p:nvPicPr>
            <p:cNvPr id="13" name="Picture 12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7480469" y="3128434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9B938B85-C403-473C-B367-246932021E8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74729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51489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6670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130730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3743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527014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36521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7710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39879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628611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96561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42966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831033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951608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97326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109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851046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92090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81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8942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6912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6061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4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938B85-C403-473C-B367-246932021E8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7013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938B85-C403-473C-B367-246932021E8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344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52467" cy="6858000"/>
            <a:chOff x="0" y="0"/>
            <a:chExt cx="9152467" cy="6858000"/>
          </a:xfrm>
        </p:grpSpPr>
        <p:pic>
          <p:nvPicPr>
            <p:cNvPr id="8" name="Picture 7" descr="S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0" y="3128434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B938B85-C403-473C-B367-246932021E8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227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  <p:sldLayoutId id="21474837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52467" cy="6858000"/>
            <a:chOff x="0" y="0"/>
            <a:chExt cx="9152467" cy="6858000"/>
          </a:xfrm>
        </p:grpSpPr>
        <p:pic>
          <p:nvPicPr>
            <p:cNvPr id="8" name="Picture 7" descr="S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0" y="3128434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B938B85-C403-473C-B367-246932021E8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2548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  <p:sldLayoutId id="2147483774" r:id="rId14"/>
    <p:sldLayoutId id="2147483775" r:id="rId15"/>
    <p:sldLayoutId id="2147483776" r:id="rId16"/>
    <p:sldLayoutId id="21474837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gif"/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vimeo.com/80317131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#_ENREF_6"/><Relationship Id="rId7" Type="http://schemas.openxmlformats.org/officeDocument/2006/relationships/hyperlink" Target="#_ENREF_2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Relationship Id="rId6" Type="http://schemas.openxmlformats.org/officeDocument/2006/relationships/hyperlink" Target="#_ENREF_1"/><Relationship Id="rId5" Type="http://schemas.openxmlformats.org/officeDocument/2006/relationships/hyperlink" Target="#_ENREF_4"/><Relationship Id="rId4" Type="http://schemas.openxmlformats.org/officeDocument/2006/relationships/hyperlink" Target="#_ENREF_7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gif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sz="5400" dirty="0" smtClean="0"/>
              <a:t>Practicum: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sz="3600" dirty="0" smtClean="0"/>
              <a:t>The </a:t>
            </a:r>
            <a:r>
              <a:rPr lang="nl-BE" sz="3600" dirty="0" err="1" smtClean="0"/>
              <a:t>bacterial</a:t>
            </a:r>
            <a:r>
              <a:rPr lang="nl-BE" sz="3600" dirty="0" smtClean="0"/>
              <a:t> </a:t>
            </a:r>
            <a:r>
              <a:rPr lang="nl-BE" sz="3600" dirty="0" err="1" smtClean="0"/>
              <a:t>genome</a:t>
            </a:r>
            <a:r>
              <a:rPr lang="nl-BE" sz="3600" dirty="0" smtClean="0"/>
              <a:t> and </a:t>
            </a:r>
            <a:r>
              <a:rPr lang="nl-BE" sz="3600" dirty="0" err="1" smtClean="0"/>
              <a:t>genetic</a:t>
            </a:r>
            <a:r>
              <a:rPr lang="nl-BE" sz="3600" dirty="0" smtClean="0"/>
              <a:t> </a:t>
            </a:r>
            <a:r>
              <a:rPr lang="nl-BE" sz="3600" dirty="0" err="1" smtClean="0"/>
              <a:t>variation</a:t>
            </a:r>
            <a:r>
              <a:rPr lang="nl-BE" sz="3600" dirty="0" smtClean="0"/>
              <a:t> </a:t>
            </a:r>
            <a:r>
              <a:rPr lang="nl-BE" sz="3600" dirty="0" err="1" smtClean="0"/>
              <a:t>by</a:t>
            </a:r>
            <a:r>
              <a:rPr lang="nl-BE" sz="3600" dirty="0" smtClean="0"/>
              <a:t> </a:t>
            </a:r>
            <a:r>
              <a:rPr lang="nl-BE" sz="3600" dirty="0" err="1" smtClean="0"/>
              <a:t>conjugation</a:t>
            </a:r>
            <a:endParaRPr lang="en-GB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0967" y="3858860"/>
            <a:ext cx="3648233" cy="2000350"/>
          </a:xfrm>
        </p:spPr>
        <p:txBody>
          <a:bodyPr>
            <a:normAutofit/>
          </a:bodyPr>
          <a:lstStyle/>
          <a:p>
            <a:pPr algn="l"/>
            <a:r>
              <a:rPr lang="nl-BE" sz="1700" b="1" dirty="0" smtClean="0"/>
              <a:t>Course </a:t>
            </a:r>
            <a:r>
              <a:rPr lang="nl-BE" sz="1700" b="1" dirty="0" err="1" smtClean="0"/>
              <a:t>instructors</a:t>
            </a:r>
            <a:endParaRPr lang="nl-BE" sz="1700" b="1" dirty="0" smtClean="0"/>
          </a:p>
          <a:p>
            <a:pPr algn="l"/>
            <a:r>
              <a:rPr lang="nl-BE" sz="1350" dirty="0" err="1" smtClean="0"/>
              <a:t>d</a:t>
            </a:r>
            <a:r>
              <a:rPr lang="nl-BE" sz="1350" dirty="0" err="1" smtClean="0"/>
              <a:t>rs</a:t>
            </a:r>
            <a:r>
              <a:rPr lang="nl-BE" sz="1350" dirty="0" smtClean="0"/>
              <a:t> Vincent Stevens</a:t>
            </a:r>
            <a:endParaRPr lang="nl-BE" sz="1350" dirty="0"/>
          </a:p>
          <a:p>
            <a:pPr algn="l"/>
            <a:r>
              <a:rPr lang="nl-BE" sz="1350" dirty="0" err="1"/>
              <a:t>d</a:t>
            </a:r>
            <a:r>
              <a:rPr lang="nl-BE" sz="1350" dirty="0" err="1" smtClean="0"/>
              <a:t>rs</a:t>
            </a:r>
            <a:r>
              <a:rPr lang="nl-BE" sz="1350" dirty="0" smtClean="0"/>
              <a:t> Leila </a:t>
            </a:r>
            <a:r>
              <a:rPr lang="nl-BE" sz="1350" dirty="0" err="1" smtClean="0"/>
              <a:t>Paquay</a:t>
            </a:r>
            <a:endParaRPr lang="nl-BE" sz="1350" dirty="0" smtClean="0"/>
          </a:p>
          <a:p>
            <a:pPr algn="l"/>
            <a:r>
              <a:rPr lang="nl-BE" sz="1350" dirty="0"/>
              <a:t>d</a:t>
            </a:r>
            <a:r>
              <a:rPr lang="nl-BE" sz="1350" dirty="0" smtClean="0"/>
              <a:t>r Sofie Thijs</a:t>
            </a:r>
          </a:p>
          <a:p>
            <a:pPr algn="l"/>
            <a:endParaRPr lang="nl-BE" sz="1350" dirty="0"/>
          </a:p>
          <a:p>
            <a:pPr algn="l"/>
            <a:r>
              <a:rPr lang="nl-BE" sz="1350" dirty="0" smtClean="0"/>
              <a:t>22/10/2020</a:t>
            </a:r>
            <a:endParaRPr lang="nl-BE" sz="1350" dirty="0"/>
          </a:p>
        </p:txBody>
      </p:sp>
      <p:sp>
        <p:nvSpPr>
          <p:cNvPr id="4" name="Rectangle 3"/>
          <p:cNvSpPr/>
          <p:nvPr/>
        </p:nvSpPr>
        <p:spPr>
          <a:xfrm>
            <a:off x="6105401" y="3558778"/>
            <a:ext cx="166584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nl-BE" sz="1350" dirty="0" err="1" smtClean="0">
                <a:solidFill>
                  <a:schemeClr val="accent6">
                    <a:lumMod val="75000"/>
                  </a:schemeClr>
                </a:solidFill>
                <a:latin typeface="Maven Pro"/>
              </a:rPr>
              <a:t>Molecular</a:t>
            </a:r>
            <a:r>
              <a:rPr lang="nl-BE" sz="1350" dirty="0" smtClean="0">
                <a:solidFill>
                  <a:schemeClr val="accent6">
                    <a:lumMod val="75000"/>
                  </a:schemeClr>
                </a:solidFill>
                <a:latin typeface="Maven Pro"/>
              </a:rPr>
              <a:t> </a:t>
            </a:r>
            <a:r>
              <a:rPr lang="nl-BE" sz="1350" dirty="0" smtClean="0">
                <a:solidFill>
                  <a:schemeClr val="accent6">
                    <a:lumMod val="75000"/>
                  </a:schemeClr>
                </a:solidFill>
                <a:latin typeface="Maven Pro"/>
              </a:rPr>
              <a:t>Genetics</a:t>
            </a:r>
            <a:endParaRPr lang="nl-BE" sz="1350" dirty="0">
              <a:solidFill>
                <a:schemeClr val="accent6">
                  <a:lumMod val="75000"/>
                </a:schemeClr>
              </a:solidFill>
              <a:latin typeface="Maven Pro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423" y="4708889"/>
            <a:ext cx="3457575" cy="90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50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562" y="503299"/>
            <a:ext cx="7886700" cy="994172"/>
          </a:xfrm>
        </p:spPr>
        <p:txBody>
          <a:bodyPr>
            <a:normAutofit/>
          </a:bodyPr>
          <a:lstStyle/>
          <a:p>
            <a:r>
              <a:rPr lang="nl-BE" sz="2100" dirty="0" smtClean="0"/>
              <a:t>Schedule of the practicum</a:t>
            </a:r>
            <a:r>
              <a:rPr lang="nl-BE" sz="2100" dirty="0"/>
              <a:t> </a:t>
            </a:r>
            <a:endParaRPr lang="en-GB" sz="21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413060" y="2135347"/>
            <a:ext cx="7886700" cy="1544772"/>
          </a:xfrm>
        </p:spPr>
        <p:txBody>
          <a:bodyPr>
            <a:normAutofit/>
          </a:bodyPr>
          <a:lstStyle/>
          <a:p>
            <a:pPr lvl="2"/>
            <a:endParaRPr lang="nl-BE" dirty="0" smtClean="0"/>
          </a:p>
          <a:p>
            <a:pPr marL="0" indent="0">
              <a:buNone/>
            </a:pPr>
            <a:endParaRPr lang="nl-BE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413060" y="3458405"/>
            <a:ext cx="7886700" cy="171997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BE" sz="15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855221" y="1746151"/>
            <a:ext cx="7288779" cy="455839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500" dirty="0"/>
              <a:t>1. </a:t>
            </a:r>
            <a:r>
              <a:rPr lang="nl-BE" sz="1500" dirty="0" err="1" smtClean="0"/>
              <a:t>gDNA</a:t>
            </a:r>
            <a:r>
              <a:rPr lang="nl-BE" sz="1500" dirty="0" smtClean="0"/>
              <a:t> </a:t>
            </a:r>
            <a:r>
              <a:rPr lang="nl-BE" sz="1500" dirty="0" err="1" smtClean="0"/>
              <a:t>and</a:t>
            </a:r>
            <a:r>
              <a:rPr lang="nl-BE" sz="1500" dirty="0" smtClean="0"/>
              <a:t> </a:t>
            </a:r>
            <a:r>
              <a:rPr lang="nl-BE" sz="1500" dirty="0" err="1" smtClean="0"/>
              <a:t>plasmid</a:t>
            </a:r>
            <a:r>
              <a:rPr lang="nl-BE" sz="1500" dirty="0" smtClean="0"/>
              <a:t> </a:t>
            </a:r>
            <a:r>
              <a:rPr lang="nl-BE" sz="1500" dirty="0" err="1" smtClean="0"/>
              <a:t>extraction</a:t>
            </a:r>
            <a:endParaRPr lang="nl-BE" sz="1500" dirty="0"/>
          </a:p>
          <a:p>
            <a:endParaRPr lang="nl-BE" sz="1500" dirty="0"/>
          </a:p>
          <a:p>
            <a:pPr marL="0" indent="0">
              <a:buNone/>
            </a:pPr>
            <a:endParaRPr lang="nl-BE" sz="1500" dirty="0"/>
          </a:p>
          <a:p>
            <a:pPr marL="0" indent="0">
              <a:buNone/>
            </a:pPr>
            <a:r>
              <a:rPr lang="nl-BE" sz="1500" dirty="0"/>
              <a:t>2. </a:t>
            </a:r>
            <a:r>
              <a:rPr lang="nl-BE" sz="1500" dirty="0" err="1"/>
              <a:t>Inspect</a:t>
            </a:r>
            <a:r>
              <a:rPr lang="nl-BE" sz="1500" dirty="0"/>
              <a:t> </a:t>
            </a:r>
            <a:r>
              <a:rPr lang="nl-BE" sz="1500" dirty="0" err="1"/>
              <a:t>the</a:t>
            </a:r>
            <a:r>
              <a:rPr lang="nl-BE" sz="1500" dirty="0"/>
              <a:t> gel </a:t>
            </a:r>
            <a:r>
              <a:rPr lang="nl-BE" sz="1500" dirty="0" err="1"/>
              <a:t>results</a:t>
            </a:r>
            <a:endParaRPr lang="nl-BE" sz="1500" dirty="0"/>
          </a:p>
          <a:p>
            <a:pPr marL="0" indent="0">
              <a:buNone/>
            </a:pPr>
            <a:endParaRPr lang="nl-BE" sz="1500" dirty="0"/>
          </a:p>
          <a:p>
            <a:pPr marL="0" indent="0">
              <a:buNone/>
            </a:pPr>
            <a:r>
              <a:rPr lang="nl-BE" sz="1500" dirty="0"/>
              <a:t>3. </a:t>
            </a:r>
            <a:r>
              <a:rPr lang="nl-BE" sz="1500" dirty="0" err="1"/>
              <a:t>Perform</a:t>
            </a:r>
            <a:r>
              <a:rPr lang="nl-BE" sz="1500" dirty="0"/>
              <a:t> a </a:t>
            </a:r>
            <a:r>
              <a:rPr lang="nl-BE" sz="1500" dirty="0" err="1"/>
              <a:t>bacterial</a:t>
            </a:r>
            <a:r>
              <a:rPr lang="nl-BE" sz="1500" dirty="0"/>
              <a:t> </a:t>
            </a:r>
            <a:r>
              <a:rPr lang="nl-BE" sz="1500" dirty="0" err="1"/>
              <a:t>conjugation</a:t>
            </a:r>
            <a:r>
              <a:rPr lang="nl-BE" sz="1500" dirty="0"/>
              <a:t>: let a donor </a:t>
            </a:r>
            <a:r>
              <a:rPr lang="nl-BE" sz="1500" dirty="0" err="1"/>
              <a:t>bacterium</a:t>
            </a:r>
            <a:r>
              <a:rPr lang="nl-BE" sz="1500" dirty="0"/>
              <a:t> exchange </a:t>
            </a:r>
            <a:r>
              <a:rPr lang="nl-BE" sz="1500" dirty="0" err="1"/>
              <a:t>genetic</a:t>
            </a:r>
            <a:r>
              <a:rPr lang="nl-BE" sz="1500" dirty="0"/>
              <a:t> </a:t>
            </a:r>
            <a:r>
              <a:rPr lang="nl-BE" sz="1500" dirty="0" err="1"/>
              <a:t>material</a:t>
            </a:r>
            <a:r>
              <a:rPr lang="nl-BE" sz="1500" dirty="0"/>
              <a:t> </a:t>
            </a:r>
            <a:r>
              <a:rPr lang="nl-BE" sz="1500" dirty="0" err="1"/>
              <a:t>with</a:t>
            </a:r>
            <a:r>
              <a:rPr lang="nl-BE" sz="1500" dirty="0"/>
              <a:t> </a:t>
            </a:r>
            <a:r>
              <a:rPr lang="nl-BE" sz="1500" dirty="0" err="1"/>
              <a:t>your</a:t>
            </a:r>
            <a:r>
              <a:rPr lang="nl-BE" sz="1500" dirty="0"/>
              <a:t> </a:t>
            </a:r>
            <a:r>
              <a:rPr lang="nl-BE" sz="1500" dirty="0" err="1"/>
              <a:t>bacterium</a:t>
            </a:r>
            <a:endParaRPr lang="nl-BE" sz="1500" dirty="0"/>
          </a:p>
          <a:p>
            <a:pPr marL="0" indent="0">
              <a:buNone/>
            </a:pPr>
            <a:r>
              <a:rPr lang="nl-BE" sz="1500" dirty="0"/>
              <a:t/>
            </a:r>
            <a:br>
              <a:rPr lang="nl-BE" sz="1500" dirty="0"/>
            </a:br>
            <a:r>
              <a:rPr lang="nl-BE" sz="1500" dirty="0"/>
              <a:t/>
            </a:r>
            <a:br>
              <a:rPr lang="nl-BE" sz="1500" dirty="0"/>
            </a:br>
            <a:r>
              <a:rPr lang="nl-BE" sz="1500" dirty="0"/>
              <a:t>4. </a:t>
            </a:r>
            <a:r>
              <a:rPr lang="nl-BE" sz="1500" dirty="0" err="1" smtClean="0"/>
              <a:t>Evaluate</a:t>
            </a:r>
            <a:r>
              <a:rPr lang="nl-BE" sz="1500" dirty="0" smtClean="0"/>
              <a:t> </a:t>
            </a:r>
            <a:r>
              <a:rPr lang="nl-BE" sz="1500" dirty="0" err="1"/>
              <a:t>the</a:t>
            </a:r>
            <a:r>
              <a:rPr lang="nl-BE" sz="1500" dirty="0"/>
              <a:t> </a:t>
            </a:r>
            <a:r>
              <a:rPr lang="nl-BE" sz="1500" dirty="0" err="1"/>
              <a:t>outcome</a:t>
            </a:r>
            <a:r>
              <a:rPr lang="nl-BE" sz="1500" dirty="0"/>
              <a:t> of </a:t>
            </a:r>
            <a:r>
              <a:rPr lang="nl-BE" sz="1500" dirty="0" err="1"/>
              <a:t>genetic</a:t>
            </a:r>
            <a:r>
              <a:rPr lang="nl-BE" sz="1500" dirty="0"/>
              <a:t> exchange </a:t>
            </a:r>
            <a:r>
              <a:rPr lang="nl-BE" sz="1500" dirty="0" err="1" smtClean="0"/>
              <a:t>by</a:t>
            </a:r>
            <a:r>
              <a:rPr lang="nl-BE" sz="1500" dirty="0" smtClean="0"/>
              <a:t> </a:t>
            </a:r>
            <a:r>
              <a:rPr lang="nl-BE" sz="1500" dirty="0" err="1" smtClean="0"/>
              <a:t>plasmid</a:t>
            </a:r>
            <a:r>
              <a:rPr lang="nl-BE" sz="1500" dirty="0" smtClean="0"/>
              <a:t> </a:t>
            </a:r>
            <a:r>
              <a:rPr lang="nl-BE" sz="1500" dirty="0" err="1" smtClean="0"/>
              <a:t>extraction</a:t>
            </a:r>
            <a:r>
              <a:rPr lang="nl-BE" sz="1500" dirty="0" smtClean="0"/>
              <a:t>, </a:t>
            </a:r>
            <a:r>
              <a:rPr lang="nl-BE" sz="1500" dirty="0" err="1" smtClean="0"/>
              <a:t>agarose</a:t>
            </a:r>
            <a:r>
              <a:rPr lang="nl-BE" sz="1500" dirty="0" smtClean="0"/>
              <a:t> gel </a:t>
            </a:r>
            <a:r>
              <a:rPr lang="nl-BE" sz="1500" dirty="0" err="1" smtClean="0"/>
              <a:t>and</a:t>
            </a:r>
            <a:r>
              <a:rPr lang="nl-BE" sz="1500" dirty="0" smtClean="0"/>
              <a:t> </a:t>
            </a:r>
            <a:r>
              <a:rPr lang="nl-BE" sz="1500" dirty="0" err="1" smtClean="0"/>
              <a:t>fluorescence</a:t>
            </a:r>
            <a:r>
              <a:rPr lang="nl-BE" sz="1500" dirty="0" smtClean="0"/>
              <a:t> microscopy</a:t>
            </a:r>
          </a:p>
          <a:p>
            <a:pPr marL="0" indent="0">
              <a:buNone/>
            </a:pPr>
            <a:endParaRPr lang="nl-BE" sz="1500" dirty="0"/>
          </a:p>
          <a:p>
            <a:pPr marL="0" indent="0">
              <a:buNone/>
            </a:pPr>
            <a:r>
              <a:rPr lang="nl-BE" sz="1500" dirty="0" smtClean="0"/>
              <a:t>5. </a:t>
            </a:r>
            <a:r>
              <a:rPr lang="nl-BE" sz="1500" dirty="0" err="1" smtClean="0"/>
              <a:t>Inspect</a:t>
            </a:r>
            <a:r>
              <a:rPr lang="nl-BE" sz="1500" dirty="0" smtClean="0"/>
              <a:t> gel </a:t>
            </a:r>
            <a:r>
              <a:rPr lang="nl-BE" sz="1500" dirty="0" err="1" smtClean="0"/>
              <a:t>results</a:t>
            </a:r>
            <a:endParaRPr lang="nl-BE" sz="1500" dirty="0"/>
          </a:p>
          <a:p>
            <a:pPr marL="0" indent="0">
              <a:buNone/>
            </a:pPr>
            <a:endParaRPr lang="nl-BE" sz="1500" dirty="0"/>
          </a:p>
          <a:p>
            <a:pPr marL="0" indent="0">
              <a:buNone/>
            </a:pPr>
            <a:endParaRPr lang="nl-BE" sz="1500" dirty="0"/>
          </a:p>
        </p:txBody>
      </p:sp>
      <p:sp>
        <p:nvSpPr>
          <p:cNvPr id="8" name="TextBox 7"/>
          <p:cNvSpPr txBox="1"/>
          <p:nvPr/>
        </p:nvSpPr>
        <p:spPr>
          <a:xfrm>
            <a:off x="787064" y="1730708"/>
            <a:ext cx="5956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350" dirty="0" err="1">
                <a:solidFill>
                  <a:schemeClr val="accent2">
                    <a:lumMod val="75000"/>
                  </a:schemeClr>
                </a:solidFill>
              </a:rPr>
              <a:t>Today</a:t>
            </a:r>
            <a:endParaRPr lang="en-GB" sz="13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7169" y="2689344"/>
            <a:ext cx="90794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350" dirty="0" err="1">
                <a:solidFill>
                  <a:schemeClr val="accent2">
                    <a:lumMod val="75000"/>
                  </a:schemeClr>
                </a:solidFill>
              </a:rPr>
              <a:t>Tomorrow</a:t>
            </a:r>
            <a:endParaRPr lang="en-GB" sz="13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7064" y="3416853"/>
            <a:ext cx="90794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350" dirty="0" err="1">
                <a:solidFill>
                  <a:schemeClr val="accent2">
                    <a:lumMod val="75000"/>
                  </a:schemeClr>
                </a:solidFill>
              </a:rPr>
              <a:t>Tomorrow</a:t>
            </a:r>
            <a:endParaRPr lang="en-GB" sz="13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7169" y="4339338"/>
            <a:ext cx="7649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350" dirty="0" err="1">
                <a:solidFill>
                  <a:schemeClr val="accent2">
                    <a:lumMod val="75000"/>
                  </a:schemeClr>
                </a:solidFill>
              </a:rPr>
              <a:t>Monday</a:t>
            </a:r>
            <a:endParaRPr lang="en-GB" sz="13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7169" y="5219786"/>
            <a:ext cx="7649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350" dirty="0" err="1" smtClean="0">
                <a:solidFill>
                  <a:schemeClr val="accent2">
                    <a:lumMod val="75000"/>
                  </a:schemeClr>
                </a:solidFill>
              </a:rPr>
              <a:t>Monday</a:t>
            </a:r>
            <a:endParaRPr lang="en-GB" sz="13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77169" y="1638676"/>
            <a:ext cx="7640006" cy="4929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13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922" y="142034"/>
            <a:ext cx="8019555" cy="994172"/>
          </a:xfrm>
        </p:spPr>
        <p:txBody>
          <a:bodyPr>
            <a:normAutofit/>
          </a:bodyPr>
          <a:lstStyle/>
          <a:p>
            <a:r>
              <a:rPr lang="nl-BE" sz="2700" dirty="0" err="1" smtClean="0"/>
              <a:t>gDNA</a:t>
            </a:r>
            <a:r>
              <a:rPr lang="nl-BE" sz="2700" dirty="0" smtClean="0"/>
              <a:t> </a:t>
            </a:r>
            <a:r>
              <a:rPr lang="nl-BE" sz="2700" dirty="0" err="1" smtClean="0"/>
              <a:t>and</a:t>
            </a:r>
            <a:r>
              <a:rPr lang="nl-BE" sz="2700" dirty="0" smtClean="0"/>
              <a:t> </a:t>
            </a:r>
            <a:r>
              <a:rPr lang="nl-BE" sz="2700" dirty="0" err="1" smtClean="0"/>
              <a:t>plasmid</a:t>
            </a:r>
            <a:r>
              <a:rPr lang="nl-BE" sz="2700" dirty="0" smtClean="0"/>
              <a:t> DNA </a:t>
            </a:r>
            <a:r>
              <a:rPr lang="nl-BE" sz="2700" dirty="0" err="1" smtClean="0"/>
              <a:t>extraction</a:t>
            </a:r>
            <a:r>
              <a:rPr lang="nl-BE" sz="2700" dirty="0" smtClean="0"/>
              <a:t>: </a:t>
            </a:r>
            <a:r>
              <a:rPr lang="nl-BE" sz="2700" dirty="0" err="1" smtClean="0"/>
              <a:t>which</a:t>
            </a:r>
            <a:r>
              <a:rPr lang="nl-BE" sz="2700" dirty="0" smtClean="0"/>
              <a:t> </a:t>
            </a:r>
            <a:r>
              <a:rPr lang="nl-BE" sz="2700" dirty="0" err="1" smtClean="0"/>
              <a:t>methods</a:t>
            </a:r>
            <a:r>
              <a:rPr lang="nl-BE" sz="2700" i="1" dirty="0"/>
              <a:t/>
            </a:r>
            <a:br>
              <a:rPr lang="nl-BE" sz="2700" i="1" dirty="0"/>
            </a:br>
            <a:endParaRPr lang="en-GB" sz="1500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637509" y="1994305"/>
            <a:ext cx="2692066" cy="171997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500" dirty="0"/>
              <a:t>Commercial </a:t>
            </a:r>
            <a:r>
              <a:rPr lang="nl-BE" sz="1500" dirty="0" smtClean="0"/>
              <a:t>kits: EZNA </a:t>
            </a:r>
            <a:r>
              <a:rPr lang="nl-BE" sz="1500" dirty="0" err="1" smtClean="0"/>
              <a:t>bacterial</a:t>
            </a:r>
            <a:r>
              <a:rPr lang="nl-BE" sz="1500" dirty="0" smtClean="0"/>
              <a:t> DNA kit</a:t>
            </a:r>
            <a:endParaRPr lang="nl-BE" sz="1500" dirty="0"/>
          </a:p>
          <a:p>
            <a:endParaRPr lang="nl-BE" sz="1500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2852590" y="4617199"/>
            <a:ext cx="5082811" cy="171997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500" dirty="0" smtClean="0"/>
              <a:t>Downstream </a:t>
            </a:r>
            <a:r>
              <a:rPr lang="nl-BE" sz="1500" dirty="0" err="1" smtClean="0"/>
              <a:t>application</a:t>
            </a:r>
            <a:r>
              <a:rPr lang="nl-BE" sz="1500" dirty="0" smtClean="0"/>
              <a:t>: </a:t>
            </a:r>
            <a:r>
              <a:rPr lang="nl-BE" sz="1500" dirty="0" err="1" smtClean="0"/>
              <a:t>Whole</a:t>
            </a:r>
            <a:r>
              <a:rPr lang="nl-BE" sz="1500" dirty="0" smtClean="0"/>
              <a:t> </a:t>
            </a:r>
            <a:r>
              <a:rPr lang="nl-BE" sz="1500" dirty="0" err="1"/>
              <a:t>genome</a:t>
            </a:r>
            <a:r>
              <a:rPr lang="nl-BE" sz="1500" dirty="0"/>
              <a:t> </a:t>
            </a:r>
            <a:r>
              <a:rPr lang="nl-BE" sz="1500" dirty="0" err="1" smtClean="0"/>
              <a:t>sequencing</a:t>
            </a:r>
            <a:r>
              <a:rPr lang="nl-BE" sz="1500" dirty="0" smtClean="0"/>
              <a:t> </a:t>
            </a:r>
            <a:r>
              <a:rPr lang="nl-BE" sz="1500" dirty="0" err="1" smtClean="0"/>
              <a:t>using</a:t>
            </a:r>
            <a:r>
              <a:rPr lang="nl-BE" sz="1500" dirty="0" smtClean="0"/>
              <a:t> NGS </a:t>
            </a:r>
            <a:r>
              <a:rPr lang="nl-BE" sz="1500" dirty="0" err="1" smtClean="0"/>
              <a:t>technologies</a:t>
            </a:r>
            <a:endParaRPr lang="nl-BE" sz="1500" dirty="0"/>
          </a:p>
        </p:txBody>
      </p:sp>
      <p:pic>
        <p:nvPicPr>
          <p:cNvPr id="9218" name="Picture 2" descr="Image result for ion torr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187" y="4941303"/>
            <a:ext cx="2195765" cy="154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ezna bacterial dna ki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040" y="222617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3821037" y="2016717"/>
            <a:ext cx="2692066" cy="171997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500" dirty="0" smtClean="0"/>
              <a:t>EZNA </a:t>
            </a:r>
            <a:r>
              <a:rPr lang="nl-BE" sz="1500" dirty="0" err="1" smtClean="0"/>
              <a:t>plasmid</a:t>
            </a:r>
            <a:r>
              <a:rPr lang="nl-BE" sz="1500" dirty="0" smtClean="0"/>
              <a:t> DNA kit</a:t>
            </a:r>
          </a:p>
          <a:p>
            <a:pPr marL="0" indent="0">
              <a:buNone/>
            </a:pPr>
            <a:endParaRPr lang="nl-BE" sz="1500" dirty="0"/>
          </a:p>
          <a:p>
            <a:endParaRPr lang="nl-BE" sz="1500" dirty="0"/>
          </a:p>
        </p:txBody>
      </p:sp>
      <p:sp>
        <p:nvSpPr>
          <p:cNvPr id="3" name="TextBox 2"/>
          <p:cNvSpPr txBox="1"/>
          <p:nvPr/>
        </p:nvSpPr>
        <p:spPr>
          <a:xfrm>
            <a:off x="1121362" y="782095"/>
            <a:ext cx="184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 smtClean="0"/>
              <a:t>gDNA</a:t>
            </a:r>
            <a:r>
              <a:rPr lang="nl-BE" dirty="0" smtClean="0"/>
              <a:t> </a:t>
            </a:r>
            <a:r>
              <a:rPr lang="nl-BE" dirty="0" err="1" smtClean="0"/>
              <a:t>purification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3400387" y="776449"/>
            <a:ext cx="2524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 smtClean="0"/>
              <a:t>Plasmid</a:t>
            </a:r>
            <a:r>
              <a:rPr lang="nl-BE" dirty="0" smtClean="0"/>
              <a:t> DNA </a:t>
            </a:r>
            <a:r>
              <a:rPr lang="nl-BE" dirty="0" err="1" smtClean="0"/>
              <a:t>purification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13412" y="1304198"/>
            <a:ext cx="283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smtClean="0">
                <a:solidFill>
                  <a:schemeClr val="accent2">
                    <a:lumMod val="75000"/>
                  </a:schemeClr>
                </a:solidFill>
              </a:rPr>
              <a:t>Phenol-chloroform </a:t>
            </a:r>
            <a:r>
              <a:rPr lang="nl-BE" dirty="0" err="1" smtClean="0">
                <a:solidFill>
                  <a:schemeClr val="accent2">
                    <a:lumMod val="75000"/>
                  </a:schemeClr>
                </a:solidFill>
              </a:rPr>
              <a:t>method</a:t>
            </a:r>
            <a:endParaRPr lang="en-GB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84585" y="1304198"/>
            <a:ext cx="136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smtClean="0">
                <a:solidFill>
                  <a:schemeClr val="accent2">
                    <a:lumMod val="75000"/>
                  </a:schemeClr>
                </a:solidFill>
              </a:rPr>
              <a:t>Alkaline </a:t>
            </a:r>
            <a:r>
              <a:rPr lang="nl-BE" dirty="0" err="1" smtClean="0">
                <a:solidFill>
                  <a:schemeClr val="accent2">
                    <a:lumMod val="75000"/>
                  </a:schemeClr>
                </a:solidFill>
              </a:rPr>
              <a:t>lysis</a:t>
            </a:r>
            <a:endParaRPr lang="en-GB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6607" y="1792468"/>
            <a:ext cx="5557946" cy="2555040"/>
          </a:xfrm>
          <a:prstGeom prst="rect">
            <a:avLst/>
          </a:prstGeom>
          <a:noFill/>
          <a:ln>
            <a:solidFill>
              <a:srgbClr val="35EA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4" name="Picture 6" descr="Image result for ezna plasmid mini ki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994" y="2547643"/>
            <a:ext cx="1583527" cy="158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6158229" y="1792468"/>
            <a:ext cx="271753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smtClean="0">
                <a:solidFill>
                  <a:srgbClr val="35EA2B"/>
                </a:solidFill>
              </a:rPr>
              <a:t>Kits: </a:t>
            </a:r>
            <a:r>
              <a:rPr lang="nl-BE" dirty="0" err="1" smtClean="0">
                <a:solidFill>
                  <a:srgbClr val="35EA2B"/>
                </a:solidFill>
              </a:rPr>
              <a:t>easier</a:t>
            </a:r>
            <a:r>
              <a:rPr lang="nl-BE" dirty="0" smtClean="0">
                <a:solidFill>
                  <a:srgbClr val="35EA2B"/>
                </a:solidFill>
              </a:rPr>
              <a:t>, </a:t>
            </a:r>
            <a:r>
              <a:rPr lang="nl-BE" dirty="0" err="1" smtClean="0">
                <a:solidFill>
                  <a:srgbClr val="35EA2B"/>
                </a:solidFill>
              </a:rPr>
              <a:t>faster</a:t>
            </a:r>
            <a:endParaRPr lang="nl-BE" dirty="0" smtClean="0">
              <a:solidFill>
                <a:srgbClr val="35EA2B"/>
              </a:solidFill>
            </a:endParaRPr>
          </a:p>
          <a:p>
            <a:endParaRPr lang="nl-BE" sz="1400" dirty="0">
              <a:solidFill>
                <a:srgbClr val="35EA2B"/>
              </a:solidFill>
            </a:endParaRPr>
          </a:p>
          <a:p>
            <a:endParaRPr lang="nl-BE" sz="1400" dirty="0" smtClean="0">
              <a:solidFill>
                <a:srgbClr val="35EA2B"/>
              </a:solidFill>
            </a:endParaRPr>
          </a:p>
          <a:p>
            <a:r>
              <a:rPr lang="nl-BE" sz="1400" dirty="0" smtClean="0">
                <a:solidFill>
                  <a:srgbClr val="35EA2B"/>
                </a:solidFill>
              </a:rPr>
              <a:t>Black box? We </a:t>
            </a:r>
            <a:r>
              <a:rPr lang="nl-BE" sz="1400" dirty="0" err="1" smtClean="0">
                <a:solidFill>
                  <a:srgbClr val="35EA2B"/>
                </a:solidFill>
              </a:rPr>
              <a:t>need</a:t>
            </a:r>
            <a:r>
              <a:rPr lang="nl-BE" sz="1400" dirty="0" smtClean="0">
                <a:solidFill>
                  <a:srgbClr val="35EA2B"/>
                </a:solidFill>
              </a:rPr>
              <a:t> </a:t>
            </a:r>
            <a:r>
              <a:rPr lang="nl-BE" sz="1400" dirty="0" err="1" smtClean="0">
                <a:solidFill>
                  <a:srgbClr val="35EA2B"/>
                </a:solidFill>
              </a:rPr>
              <a:t>to</a:t>
            </a:r>
            <a:r>
              <a:rPr lang="nl-BE" sz="1400" dirty="0" smtClean="0">
                <a:solidFill>
                  <a:srgbClr val="35EA2B"/>
                </a:solidFill>
              </a:rPr>
              <a:t> </a:t>
            </a:r>
            <a:r>
              <a:rPr lang="nl-BE" sz="1400" dirty="0" err="1" smtClean="0">
                <a:solidFill>
                  <a:srgbClr val="35EA2B"/>
                </a:solidFill>
              </a:rPr>
              <a:t>understand</a:t>
            </a:r>
            <a:endParaRPr lang="nl-BE" sz="1400" dirty="0" smtClean="0">
              <a:solidFill>
                <a:srgbClr val="35EA2B"/>
              </a:solidFill>
            </a:endParaRPr>
          </a:p>
          <a:p>
            <a:r>
              <a:rPr lang="nl-BE" sz="1400" dirty="0" err="1" smtClean="0">
                <a:solidFill>
                  <a:srgbClr val="35EA2B"/>
                </a:solidFill>
              </a:rPr>
              <a:t>What</a:t>
            </a:r>
            <a:r>
              <a:rPr lang="nl-BE" sz="1400" dirty="0" smtClean="0">
                <a:solidFill>
                  <a:srgbClr val="35EA2B"/>
                </a:solidFill>
              </a:rPr>
              <a:t> </a:t>
            </a:r>
            <a:r>
              <a:rPr lang="nl-BE" sz="1400" dirty="0" err="1" smtClean="0">
                <a:solidFill>
                  <a:srgbClr val="35EA2B"/>
                </a:solidFill>
              </a:rPr>
              <a:t>happens</a:t>
            </a:r>
            <a:r>
              <a:rPr lang="nl-BE" sz="1400" dirty="0" smtClean="0">
                <a:solidFill>
                  <a:srgbClr val="35EA2B"/>
                </a:solidFill>
              </a:rPr>
              <a:t> in </a:t>
            </a:r>
            <a:r>
              <a:rPr lang="nl-BE" sz="1400" dirty="0" err="1" smtClean="0">
                <a:solidFill>
                  <a:srgbClr val="35EA2B"/>
                </a:solidFill>
              </a:rPr>
              <a:t>each</a:t>
            </a:r>
            <a:r>
              <a:rPr lang="nl-BE" sz="1400" dirty="0" smtClean="0">
                <a:solidFill>
                  <a:srgbClr val="35EA2B"/>
                </a:solidFill>
              </a:rPr>
              <a:t> step!</a:t>
            </a:r>
          </a:p>
          <a:p>
            <a:endParaRPr lang="nl-BE" sz="1600" dirty="0" smtClean="0">
              <a:solidFill>
                <a:srgbClr val="35EA2B"/>
              </a:solidFill>
            </a:endParaRPr>
          </a:p>
          <a:p>
            <a:endParaRPr lang="nl-BE" sz="1600" dirty="0">
              <a:solidFill>
                <a:srgbClr val="35EA2B"/>
              </a:solidFill>
            </a:endParaRPr>
          </a:p>
          <a:p>
            <a:endParaRPr lang="nl-BE" sz="1600" dirty="0" smtClean="0">
              <a:solidFill>
                <a:srgbClr val="35EA2B"/>
              </a:solidFill>
            </a:endParaRPr>
          </a:p>
          <a:p>
            <a:endParaRPr lang="nl-BE" sz="1600" dirty="0" smtClean="0">
              <a:solidFill>
                <a:srgbClr val="35EA2B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44010" y="1347714"/>
            <a:ext cx="1539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00" dirty="0" err="1" smtClean="0">
                <a:solidFill>
                  <a:srgbClr val="C00000"/>
                </a:solidFill>
              </a:rPr>
              <a:t>Good</a:t>
            </a:r>
            <a:r>
              <a:rPr lang="nl-BE" sz="1400" dirty="0" smtClean="0">
                <a:solidFill>
                  <a:srgbClr val="C00000"/>
                </a:solidFill>
              </a:rPr>
              <a:t> </a:t>
            </a:r>
            <a:r>
              <a:rPr lang="nl-BE" sz="1400" dirty="0" err="1" smtClean="0">
                <a:solidFill>
                  <a:srgbClr val="C00000"/>
                </a:solidFill>
              </a:rPr>
              <a:t>old</a:t>
            </a:r>
            <a:r>
              <a:rPr lang="nl-BE" sz="1400" dirty="0" smtClean="0">
                <a:solidFill>
                  <a:srgbClr val="C00000"/>
                </a:solidFill>
              </a:rPr>
              <a:t> </a:t>
            </a:r>
            <a:r>
              <a:rPr lang="nl-BE" sz="1400" dirty="0" err="1" smtClean="0">
                <a:solidFill>
                  <a:srgbClr val="C00000"/>
                </a:solidFill>
              </a:rPr>
              <a:t>methods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130760" y="3963231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smtClean="0"/>
              <a:t> </a:t>
            </a:r>
            <a:r>
              <a:rPr lang="nl-BE" sz="1000" dirty="0" err="1" smtClean="0"/>
              <a:t>plasmid</a:t>
            </a:r>
            <a:r>
              <a:rPr lang="nl-BE" sz="1000" dirty="0" smtClean="0"/>
              <a:t> </a:t>
            </a:r>
            <a:r>
              <a:rPr lang="nl-BE" sz="1000" dirty="0" err="1" smtClean="0"/>
              <a:t>size</a:t>
            </a:r>
            <a:r>
              <a:rPr lang="nl-BE" sz="1000" dirty="0" smtClean="0"/>
              <a:t> range: 1-50 </a:t>
            </a:r>
            <a:r>
              <a:rPr lang="nl-BE" sz="1000" dirty="0" err="1" smtClean="0"/>
              <a:t>kb</a:t>
            </a:r>
            <a:endParaRPr lang="en-GB" sz="1000" dirty="0"/>
          </a:p>
        </p:txBody>
      </p:sp>
      <p:sp>
        <p:nvSpPr>
          <p:cNvPr id="33" name="TextBox 32"/>
          <p:cNvSpPr txBox="1"/>
          <p:nvPr/>
        </p:nvSpPr>
        <p:spPr>
          <a:xfrm>
            <a:off x="637509" y="394843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smtClean="0"/>
              <a:t> </a:t>
            </a:r>
            <a:r>
              <a:rPr lang="nl-BE" sz="1000" dirty="0" err="1" smtClean="0"/>
              <a:t>gDNA</a:t>
            </a:r>
            <a:r>
              <a:rPr lang="nl-BE" sz="1000" dirty="0" smtClean="0"/>
              <a:t> </a:t>
            </a:r>
            <a:r>
              <a:rPr lang="nl-BE" sz="1000" dirty="0" err="1" smtClean="0"/>
              <a:t>shearing</a:t>
            </a:r>
            <a:r>
              <a:rPr lang="nl-BE" sz="1000" dirty="0" smtClean="0"/>
              <a:t> </a:t>
            </a:r>
            <a:r>
              <a:rPr lang="nl-BE" sz="1000" dirty="0" err="1" smtClean="0"/>
              <a:t>occurs</a:t>
            </a:r>
            <a:endParaRPr lang="en-GB" sz="10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419456">
            <a:off x="711897" y="4606608"/>
            <a:ext cx="1638141" cy="81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7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/>
      <p:bldP spid="6" grpId="0"/>
      <p:bldP spid="21" grpId="0"/>
      <p:bldP spid="8" grpId="0" animBg="1"/>
      <p:bldP spid="23" grpId="0"/>
      <p:bldP spid="24" grpId="0"/>
      <p:bldP spid="26" grpId="0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497" y="125300"/>
            <a:ext cx="8019555" cy="994172"/>
          </a:xfrm>
        </p:spPr>
        <p:txBody>
          <a:bodyPr>
            <a:normAutofit fontScale="90000"/>
          </a:bodyPr>
          <a:lstStyle/>
          <a:p>
            <a:r>
              <a:rPr lang="nl-BE" sz="2700" dirty="0" err="1" smtClean="0"/>
              <a:t>Other</a:t>
            </a:r>
            <a:r>
              <a:rPr lang="nl-BE" sz="2700" dirty="0" smtClean="0"/>
              <a:t> </a:t>
            </a:r>
            <a:r>
              <a:rPr lang="nl-BE" sz="2700" dirty="0" err="1" smtClean="0"/>
              <a:t>methods</a:t>
            </a:r>
            <a:r>
              <a:rPr lang="nl-BE" sz="2700" dirty="0" smtClean="0"/>
              <a:t> </a:t>
            </a:r>
            <a:r>
              <a:rPr lang="nl-BE" sz="2700" dirty="0" err="1" smtClean="0"/>
              <a:t>to</a:t>
            </a:r>
            <a:r>
              <a:rPr lang="nl-BE" sz="2700" dirty="0"/>
              <a:t> </a:t>
            </a:r>
            <a:r>
              <a:rPr lang="nl-BE" sz="2700" dirty="0" err="1" smtClean="0"/>
              <a:t>isolate</a:t>
            </a:r>
            <a:r>
              <a:rPr lang="nl-BE" sz="2700" dirty="0" smtClean="0"/>
              <a:t> HMW DNA (</a:t>
            </a:r>
            <a:r>
              <a:rPr lang="nl-BE" sz="2700" dirty="0" err="1" smtClean="0"/>
              <a:t>for</a:t>
            </a:r>
            <a:r>
              <a:rPr lang="nl-BE" sz="2700" dirty="0" smtClean="0"/>
              <a:t> </a:t>
            </a:r>
            <a:r>
              <a:rPr lang="nl-BE" sz="2700" dirty="0" err="1" smtClean="0"/>
              <a:t>long-read</a:t>
            </a:r>
            <a:r>
              <a:rPr lang="nl-BE" sz="2700" dirty="0" smtClean="0"/>
              <a:t> </a:t>
            </a:r>
            <a:r>
              <a:rPr lang="nl-BE" sz="2700" dirty="0" err="1" smtClean="0"/>
              <a:t>sequencing</a:t>
            </a:r>
            <a:r>
              <a:rPr lang="nl-BE" sz="2700" dirty="0" smtClean="0"/>
              <a:t> </a:t>
            </a:r>
            <a:r>
              <a:rPr lang="nl-BE" sz="2700" dirty="0" err="1" smtClean="0"/>
              <a:t>techn</a:t>
            </a:r>
            <a:r>
              <a:rPr lang="nl-BE" sz="2700" dirty="0" smtClean="0"/>
              <a:t>.)</a:t>
            </a:r>
            <a:r>
              <a:rPr lang="nl-BE" sz="2700" i="1" dirty="0"/>
              <a:t/>
            </a:r>
            <a:br>
              <a:rPr lang="nl-BE" sz="2700" i="1" dirty="0"/>
            </a:br>
            <a:endParaRPr lang="en-GB" sz="1500" dirty="0"/>
          </a:p>
        </p:txBody>
      </p:sp>
      <p:pic>
        <p:nvPicPr>
          <p:cNvPr id="9220" name="Picture 4" descr="Image result for pulsed field electrophoresis bior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97" y="1446794"/>
            <a:ext cx="1698720" cy="159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ontent Placeholder 2"/>
          <p:cNvSpPr txBox="1">
            <a:spLocks/>
          </p:cNvSpPr>
          <p:nvPr/>
        </p:nvSpPr>
        <p:spPr>
          <a:xfrm>
            <a:off x="4436828" y="1055861"/>
            <a:ext cx="3646865" cy="171997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500" dirty="0" smtClean="0"/>
              <a:t>Ultra-high MW DNA </a:t>
            </a:r>
            <a:r>
              <a:rPr lang="nl-BE" sz="1500" dirty="0" err="1" smtClean="0"/>
              <a:t>extraction</a:t>
            </a:r>
            <a:r>
              <a:rPr lang="nl-BE" sz="1500" dirty="0" smtClean="0"/>
              <a:t> </a:t>
            </a:r>
            <a:r>
              <a:rPr lang="nl-BE" sz="1500" dirty="0" err="1" smtClean="0"/>
              <a:t>from</a:t>
            </a:r>
            <a:r>
              <a:rPr lang="nl-BE" sz="1500" dirty="0" smtClean="0"/>
              <a:t> </a:t>
            </a:r>
            <a:r>
              <a:rPr lang="nl-BE" sz="1500" dirty="0" err="1" smtClean="0"/>
              <a:t>cells</a:t>
            </a:r>
            <a:r>
              <a:rPr lang="nl-BE" sz="1500" dirty="0" smtClean="0"/>
              <a:t>: SAGE-HLS</a:t>
            </a:r>
            <a:endParaRPr lang="nl-BE" sz="1500" dirty="0"/>
          </a:p>
          <a:p>
            <a:endParaRPr lang="nl-BE" sz="15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55" y="3125733"/>
            <a:ext cx="2048707" cy="331097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1544" y="1576624"/>
            <a:ext cx="4268916" cy="4835201"/>
          </a:xfrm>
          <a:prstGeom prst="rect">
            <a:avLst/>
          </a:prstGeom>
        </p:spPr>
      </p:pic>
      <p:sp>
        <p:nvSpPr>
          <p:cNvPr id="23" name="Content Placeholder 2"/>
          <p:cNvSpPr txBox="1">
            <a:spLocks/>
          </p:cNvSpPr>
          <p:nvPr/>
        </p:nvSpPr>
        <p:spPr>
          <a:xfrm>
            <a:off x="432497" y="1119473"/>
            <a:ext cx="2819586" cy="171997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500" dirty="0" err="1" smtClean="0"/>
              <a:t>Pulsed</a:t>
            </a:r>
            <a:r>
              <a:rPr lang="nl-BE" sz="1500" dirty="0" smtClean="0"/>
              <a:t> field gel-</a:t>
            </a:r>
            <a:r>
              <a:rPr lang="nl-BE" sz="1500" dirty="0" err="1" smtClean="0"/>
              <a:t>electrophoresis</a:t>
            </a:r>
            <a:endParaRPr lang="nl-BE" sz="1500" dirty="0"/>
          </a:p>
          <a:p>
            <a:endParaRPr lang="nl-BE" sz="15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2020" b="2928"/>
          <a:stretch/>
        </p:blipFill>
        <p:spPr>
          <a:xfrm>
            <a:off x="7485294" y="1007847"/>
            <a:ext cx="1658706" cy="1137553"/>
          </a:xfrm>
          <a:prstGeom prst="rect">
            <a:avLst/>
          </a:prstGeom>
        </p:spPr>
      </p:pic>
      <p:pic>
        <p:nvPicPr>
          <p:cNvPr id="4098" name="Picture 2" descr="Image result for oxford nanopore pacb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166" y="4886362"/>
            <a:ext cx="1985675" cy="132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oxford nanopore pacbio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794" y="2243235"/>
            <a:ext cx="5509500" cy="241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32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4309" y="2543783"/>
            <a:ext cx="7886700" cy="1325563"/>
          </a:xfrm>
        </p:spPr>
        <p:txBody>
          <a:bodyPr/>
          <a:lstStyle/>
          <a:p>
            <a:pPr algn="ctr"/>
            <a:r>
              <a:rPr lang="nl-BE" dirty="0" err="1" smtClean="0">
                <a:solidFill>
                  <a:srgbClr val="C00000"/>
                </a:solidFill>
              </a:rPr>
              <a:t>Genomic</a:t>
            </a:r>
            <a:r>
              <a:rPr lang="nl-BE" dirty="0" smtClean="0">
                <a:solidFill>
                  <a:srgbClr val="C00000"/>
                </a:solidFill>
              </a:rPr>
              <a:t> DNA </a:t>
            </a:r>
            <a:r>
              <a:rPr lang="nl-BE" dirty="0" err="1" smtClean="0">
                <a:solidFill>
                  <a:srgbClr val="C00000"/>
                </a:solidFill>
              </a:rPr>
              <a:t>isolation</a:t>
            </a:r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27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284" y="478992"/>
            <a:ext cx="7886700" cy="994172"/>
          </a:xfrm>
        </p:spPr>
        <p:txBody>
          <a:bodyPr>
            <a:normAutofit/>
          </a:bodyPr>
          <a:lstStyle/>
          <a:p>
            <a:r>
              <a:rPr lang="nl-BE" sz="3200" dirty="0" smtClean="0"/>
              <a:t>Basics: </a:t>
            </a:r>
            <a:r>
              <a:rPr lang="nl-BE" sz="3200" dirty="0" err="1" smtClean="0"/>
              <a:t>What</a:t>
            </a:r>
            <a:r>
              <a:rPr lang="nl-BE" sz="3200" dirty="0" smtClean="0"/>
              <a:t> is DNA</a:t>
            </a:r>
            <a:endParaRPr lang="en-GB" sz="32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28650" y="2111284"/>
            <a:ext cx="7886700" cy="1544772"/>
          </a:xfrm>
        </p:spPr>
        <p:txBody>
          <a:bodyPr>
            <a:normAutofit/>
          </a:bodyPr>
          <a:lstStyle/>
          <a:p>
            <a:pPr lvl="2"/>
            <a:endParaRPr lang="nl-BE" dirty="0" smtClean="0"/>
          </a:p>
          <a:p>
            <a:pPr marL="0" indent="0">
              <a:buNone/>
            </a:pPr>
            <a:endParaRPr lang="nl-BE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3434342"/>
            <a:ext cx="7886700" cy="171997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BE" sz="1500" dirty="0"/>
          </a:p>
        </p:txBody>
      </p:sp>
      <p:sp>
        <p:nvSpPr>
          <p:cNvPr id="8" name="TextBox 7"/>
          <p:cNvSpPr txBox="1"/>
          <p:nvPr/>
        </p:nvSpPr>
        <p:spPr>
          <a:xfrm>
            <a:off x="628650" y="1490269"/>
            <a:ext cx="2756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smtClean="0"/>
              <a:t>DNA: </a:t>
            </a:r>
            <a:r>
              <a:rPr lang="nl-BE" dirty="0" err="1" smtClean="0">
                <a:solidFill>
                  <a:srgbClr val="FF0000"/>
                </a:solidFill>
              </a:rPr>
              <a:t>deoxy</a:t>
            </a:r>
            <a:r>
              <a:rPr lang="nl-BE" dirty="0" err="1" smtClean="0">
                <a:solidFill>
                  <a:srgbClr val="00B050"/>
                </a:solidFill>
              </a:rPr>
              <a:t>ribo</a:t>
            </a:r>
            <a:r>
              <a:rPr lang="nl-BE" dirty="0" err="1" smtClean="0">
                <a:solidFill>
                  <a:srgbClr val="0070C0"/>
                </a:solidFill>
              </a:rPr>
              <a:t>nucleic</a:t>
            </a:r>
            <a:r>
              <a:rPr lang="nl-BE" dirty="0" smtClean="0"/>
              <a:t> acid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1511779" y="4390010"/>
            <a:ext cx="2328111" cy="786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84200" dist="50800" dir="5400000" sx="141000" sy="14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19" y="4864123"/>
            <a:ext cx="3399850" cy="14091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7879" y="2033958"/>
            <a:ext cx="386489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 smtClean="0">
                <a:solidFill>
                  <a:schemeClr val="bg1">
                    <a:lumMod val="50000"/>
                  </a:schemeClr>
                </a:solidFill>
              </a:rPr>
              <a:t>The </a:t>
            </a:r>
            <a:r>
              <a:rPr lang="nl-BE" sz="1600" dirty="0" smtClean="0">
                <a:solidFill>
                  <a:schemeClr val="bg1">
                    <a:lumMod val="50000"/>
                  </a:schemeClr>
                </a:solidFill>
              </a:rPr>
              <a:t>blueprint </a:t>
            </a:r>
            <a:r>
              <a:rPr lang="nl-BE" sz="1600" dirty="0" err="1" smtClean="0">
                <a:solidFill>
                  <a:schemeClr val="bg1">
                    <a:lumMod val="50000"/>
                  </a:schemeClr>
                </a:solidFill>
              </a:rPr>
              <a:t>for</a:t>
            </a:r>
            <a:r>
              <a:rPr lang="nl-BE" sz="1600" dirty="0" smtClean="0">
                <a:solidFill>
                  <a:schemeClr val="bg1">
                    <a:lumMod val="50000"/>
                  </a:schemeClr>
                </a:solidFill>
              </a:rPr>
              <a:t> life</a:t>
            </a:r>
          </a:p>
          <a:p>
            <a:endParaRPr lang="nl-B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l-BE" sz="1600" dirty="0" smtClean="0">
                <a:solidFill>
                  <a:schemeClr val="bg1">
                    <a:lumMod val="50000"/>
                  </a:schemeClr>
                </a:solidFill>
              </a:rPr>
              <a:t>It is a molecule </a:t>
            </a:r>
            <a:r>
              <a:rPr lang="nl-BE" sz="1600" dirty="0" err="1" smtClean="0">
                <a:solidFill>
                  <a:schemeClr val="bg1">
                    <a:lumMod val="50000"/>
                  </a:schemeClr>
                </a:solidFill>
              </a:rPr>
              <a:t>that</a:t>
            </a:r>
            <a:r>
              <a:rPr lang="nl-BE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BE" sz="1600" dirty="0" err="1" smtClean="0">
                <a:solidFill>
                  <a:schemeClr val="bg1">
                    <a:lumMod val="50000"/>
                  </a:schemeClr>
                </a:solidFill>
              </a:rPr>
              <a:t>encodes</a:t>
            </a:r>
            <a:r>
              <a:rPr lang="nl-BE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BE" sz="1600" dirty="0" err="1" smtClean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nl-BE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BE" sz="1600" dirty="0" err="1" smtClean="0">
                <a:solidFill>
                  <a:schemeClr val="bg1">
                    <a:lumMod val="50000"/>
                  </a:schemeClr>
                </a:solidFill>
              </a:rPr>
              <a:t>genetic</a:t>
            </a:r>
            <a:r>
              <a:rPr lang="nl-BE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BE" sz="1600" dirty="0" err="1" smtClean="0">
                <a:solidFill>
                  <a:schemeClr val="bg1">
                    <a:lumMod val="50000"/>
                  </a:schemeClr>
                </a:solidFill>
              </a:rPr>
              <a:t>instructions</a:t>
            </a:r>
            <a:r>
              <a:rPr lang="nl-BE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BE" sz="1600" dirty="0" err="1" smtClean="0">
                <a:solidFill>
                  <a:schemeClr val="bg1">
                    <a:lumMod val="50000"/>
                  </a:schemeClr>
                </a:solidFill>
              </a:rPr>
              <a:t>used</a:t>
            </a:r>
            <a:r>
              <a:rPr lang="nl-BE" sz="1600" dirty="0" smtClean="0">
                <a:solidFill>
                  <a:schemeClr val="bg1">
                    <a:lumMod val="50000"/>
                  </a:schemeClr>
                </a:solidFill>
              </a:rPr>
              <a:t> in </a:t>
            </a:r>
            <a:r>
              <a:rPr lang="nl-BE" sz="1600" dirty="0" err="1" smtClean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nl-BE" sz="1600" dirty="0" smtClean="0">
                <a:solidFill>
                  <a:schemeClr val="bg1">
                    <a:lumMod val="50000"/>
                  </a:schemeClr>
                </a:solidFill>
              </a:rPr>
              <a:t> development </a:t>
            </a:r>
            <a:r>
              <a:rPr lang="nl-BE" sz="1600" dirty="0" err="1" smtClean="0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nl-BE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BE" sz="1600" dirty="0" err="1" smtClean="0">
                <a:solidFill>
                  <a:schemeClr val="bg1">
                    <a:lumMod val="50000"/>
                  </a:schemeClr>
                </a:solidFill>
              </a:rPr>
              <a:t>functioning</a:t>
            </a:r>
            <a:r>
              <a:rPr lang="nl-BE" sz="1600" dirty="0" smtClean="0">
                <a:solidFill>
                  <a:schemeClr val="bg1">
                    <a:lumMod val="50000"/>
                  </a:schemeClr>
                </a:solidFill>
              </a:rPr>
              <a:t> of </a:t>
            </a:r>
            <a:r>
              <a:rPr lang="nl-BE" sz="1600" dirty="0" err="1" smtClean="0">
                <a:solidFill>
                  <a:schemeClr val="bg1">
                    <a:lumMod val="50000"/>
                  </a:schemeClr>
                </a:solidFill>
              </a:rPr>
              <a:t>all</a:t>
            </a:r>
            <a:r>
              <a:rPr lang="nl-BE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BE" sz="1600" dirty="0" err="1" smtClean="0">
                <a:solidFill>
                  <a:schemeClr val="bg1">
                    <a:lumMod val="50000"/>
                  </a:schemeClr>
                </a:solidFill>
              </a:rPr>
              <a:t>known</a:t>
            </a:r>
            <a:r>
              <a:rPr lang="nl-BE" sz="1600" dirty="0" smtClean="0">
                <a:solidFill>
                  <a:schemeClr val="bg1">
                    <a:lumMod val="50000"/>
                  </a:schemeClr>
                </a:solidFill>
              </a:rPr>
              <a:t> living </a:t>
            </a:r>
            <a:r>
              <a:rPr lang="nl-BE" sz="1600" dirty="0" err="1" smtClean="0">
                <a:solidFill>
                  <a:schemeClr val="bg1">
                    <a:lumMod val="50000"/>
                  </a:schemeClr>
                </a:solidFill>
              </a:rPr>
              <a:t>organisms</a:t>
            </a:r>
            <a:endParaRPr lang="nl-BE" sz="16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nl-BE" sz="16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l-BE" sz="1600" dirty="0" smtClean="0">
                <a:solidFill>
                  <a:schemeClr val="bg1">
                    <a:lumMod val="50000"/>
                  </a:schemeClr>
                </a:solidFill>
              </a:rPr>
              <a:t>DNA is a </a:t>
            </a:r>
            <a:r>
              <a:rPr lang="nl-BE" sz="1600" dirty="0" err="1" smtClean="0">
                <a:solidFill>
                  <a:schemeClr val="bg1">
                    <a:lumMod val="50000"/>
                  </a:schemeClr>
                </a:solidFill>
              </a:rPr>
              <a:t>polymer</a:t>
            </a:r>
            <a:r>
              <a:rPr lang="nl-BE" sz="1600" dirty="0" smtClean="0">
                <a:solidFill>
                  <a:schemeClr val="bg1">
                    <a:lumMod val="50000"/>
                  </a:schemeClr>
                </a:solidFill>
              </a:rPr>
              <a:t> or string of </a:t>
            </a:r>
            <a:r>
              <a:rPr lang="nl-BE" sz="1600" dirty="0" err="1" smtClean="0">
                <a:solidFill>
                  <a:schemeClr val="bg1">
                    <a:lumMod val="50000"/>
                  </a:schemeClr>
                </a:solidFill>
              </a:rPr>
              <a:t>nucleotides</a:t>
            </a:r>
            <a:endParaRPr lang="nl-BE" sz="16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nl-BE" sz="16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l-BE" sz="1600" dirty="0" err="1" smtClean="0">
                <a:solidFill>
                  <a:schemeClr val="bg1">
                    <a:lumMod val="50000"/>
                  </a:schemeClr>
                </a:solidFill>
              </a:rPr>
              <a:t>Each</a:t>
            </a:r>
            <a:r>
              <a:rPr lang="nl-BE" sz="1600" dirty="0" smtClean="0">
                <a:solidFill>
                  <a:schemeClr val="bg1">
                    <a:lumMod val="50000"/>
                  </a:schemeClr>
                </a:solidFill>
              </a:rPr>
              <a:t> nucleotide is </a:t>
            </a:r>
            <a:r>
              <a:rPr lang="nl-BE" sz="1600" dirty="0" err="1" smtClean="0">
                <a:solidFill>
                  <a:schemeClr val="bg1">
                    <a:lumMod val="50000"/>
                  </a:schemeClr>
                </a:solidFill>
              </a:rPr>
              <a:t>composed</a:t>
            </a:r>
            <a:r>
              <a:rPr lang="nl-BE" sz="1600" dirty="0" smtClean="0">
                <a:solidFill>
                  <a:schemeClr val="bg1">
                    <a:lumMod val="50000"/>
                  </a:schemeClr>
                </a:solidFill>
              </a:rPr>
              <a:t> of a </a:t>
            </a:r>
            <a:r>
              <a:rPr lang="nl-BE" sz="1600" dirty="0" err="1" smtClean="0">
                <a:solidFill>
                  <a:schemeClr val="bg1">
                    <a:lumMod val="50000"/>
                  </a:schemeClr>
                </a:solidFill>
              </a:rPr>
              <a:t>sugar</a:t>
            </a:r>
            <a:r>
              <a:rPr lang="nl-BE" sz="1600" dirty="0" smtClean="0">
                <a:solidFill>
                  <a:schemeClr val="bg1">
                    <a:lumMod val="50000"/>
                  </a:schemeClr>
                </a:solidFill>
              </a:rPr>
              <a:t>, a </a:t>
            </a:r>
            <a:r>
              <a:rPr lang="nl-BE" sz="1600" dirty="0" err="1" smtClean="0">
                <a:solidFill>
                  <a:schemeClr val="bg1">
                    <a:lumMod val="50000"/>
                  </a:schemeClr>
                </a:solidFill>
              </a:rPr>
              <a:t>nitrogen</a:t>
            </a:r>
            <a:r>
              <a:rPr lang="nl-BE" sz="1600" dirty="0" smtClean="0">
                <a:solidFill>
                  <a:schemeClr val="bg1">
                    <a:lumMod val="50000"/>
                  </a:schemeClr>
                </a:solidFill>
              </a:rPr>
              <a:t> base </a:t>
            </a:r>
            <a:r>
              <a:rPr lang="nl-BE" sz="1600" dirty="0" err="1" smtClean="0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nl-BE" sz="1600" dirty="0" smtClean="0">
                <a:solidFill>
                  <a:schemeClr val="bg1">
                    <a:lumMod val="50000"/>
                  </a:schemeClr>
                </a:solidFill>
              </a:rPr>
              <a:t> a </a:t>
            </a:r>
            <a:r>
              <a:rPr lang="nl-BE" sz="1600" dirty="0" err="1" smtClean="0">
                <a:solidFill>
                  <a:schemeClr val="bg1">
                    <a:lumMod val="50000"/>
                  </a:schemeClr>
                </a:solidFill>
              </a:rPr>
              <a:t>phosphate</a:t>
            </a:r>
            <a:r>
              <a:rPr lang="nl-BE" sz="1600" dirty="0" smtClean="0">
                <a:solidFill>
                  <a:schemeClr val="bg1">
                    <a:lumMod val="50000"/>
                  </a:schemeClr>
                </a:solidFill>
              </a:rPr>
              <a:t> backbone</a:t>
            </a:r>
          </a:p>
          <a:p>
            <a:endParaRPr lang="en-GB" sz="16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884" y="1607473"/>
            <a:ext cx="3973791" cy="399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49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02" y="420785"/>
            <a:ext cx="8494396" cy="600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7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Chemistry of DNA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0097"/>
          <a:stretch/>
        </p:blipFill>
        <p:spPr>
          <a:xfrm>
            <a:off x="487742" y="1447137"/>
            <a:ext cx="3090345" cy="44950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88472" y="1658733"/>
            <a:ext cx="506498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The </a:t>
            </a:r>
            <a:r>
              <a:rPr lang="nl-BE" dirty="0" err="1" smtClean="0"/>
              <a:t>forces</a:t>
            </a:r>
            <a:r>
              <a:rPr lang="nl-BE" dirty="0" smtClean="0"/>
              <a:t> affecting </a:t>
            </a:r>
            <a:r>
              <a:rPr lang="nl-BE" dirty="0" err="1" smtClean="0"/>
              <a:t>the</a:t>
            </a:r>
            <a:r>
              <a:rPr lang="nl-BE" dirty="0" smtClean="0"/>
              <a:t> </a:t>
            </a:r>
            <a:r>
              <a:rPr lang="nl-BE" dirty="0" err="1" smtClean="0"/>
              <a:t>stability</a:t>
            </a:r>
            <a:r>
              <a:rPr lang="nl-BE" dirty="0" smtClean="0"/>
              <a:t> of </a:t>
            </a:r>
            <a:r>
              <a:rPr lang="nl-BE" dirty="0" err="1" smtClean="0"/>
              <a:t>the</a:t>
            </a:r>
            <a:r>
              <a:rPr lang="nl-BE" dirty="0" smtClean="0"/>
              <a:t> </a:t>
            </a:r>
            <a:r>
              <a:rPr lang="nl-BE" dirty="0" err="1" smtClean="0"/>
              <a:t>dubble</a:t>
            </a:r>
            <a:r>
              <a:rPr lang="nl-BE" dirty="0" smtClean="0"/>
              <a:t> helix </a:t>
            </a:r>
            <a:r>
              <a:rPr lang="nl-BE" dirty="0" err="1" smtClean="0"/>
              <a:t>include</a:t>
            </a:r>
            <a:r>
              <a:rPr lang="nl-BE" dirty="0" smtClean="0"/>
              <a:t>:</a:t>
            </a:r>
          </a:p>
          <a:p>
            <a:endParaRPr lang="nl-BE" dirty="0" smtClean="0"/>
          </a:p>
          <a:p>
            <a:r>
              <a:rPr lang="nl-BE" dirty="0" smtClean="0">
                <a:solidFill>
                  <a:srgbClr val="C00000"/>
                </a:solidFill>
              </a:rPr>
              <a:t>	</a:t>
            </a:r>
            <a:r>
              <a:rPr lang="nl-BE" dirty="0" err="1" smtClean="0">
                <a:solidFill>
                  <a:srgbClr val="C00000"/>
                </a:solidFill>
              </a:rPr>
              <a:t>Hydrophobic</a:t>
            </a:r>
            <a:r>
              <a:rPr lang="nl-BE" dirty="0" smtClean="0">
                <a:solidFill>
                  <a:srgbClr val="C00000"/>
                </a:solidFill>
              </a:rPr>
              <a:t> </a:t>
            </a:r>
            <a:r>
              <a:rPr lang="nl-BE" dirty="0" err="1" smtClean="0">
                <a:solidFill>
                  <a:srgbClr val="C00000"/>
                </a:solidFill>
              </a:rPr>
              <a:t>interactions</a:t>
            </a:r>
            <a:r>
              <a:rPr lang="nl-BE" dirty="0" smtClean="0"/>
              <a:t>: at </a:t>
            </a:r>
            <a:r>
              <a:rPr lang="nl-BE" dirty="0" err="1" smtClean="0"/>
              <a:t>outside</a:t>
            </a:r>
            <a:r>
              <a:rPr lang="nl-BE" dirty="0" smtClean="0"/>
              <a:t> </a:t>
            </a:r>
            <a:r>
              <a:rPr lang="nl-BE" dirty="0" err="1" smtClean="0"/>
              <a:t>and</a:t>
            </a:r>
            <a:r>
              <a:rPr lang="nl-BE" dirty="0" smtClean="0"/>
              <a:t> 	</a:t>
            </a:r>
            <a:r>
              <a:rPr lang="nl-BE" dirty="0" err="1" smtClean="0"/>
              <a:t>inside</a:t>
            </a:r>
            <a:r>
              <a:rPr lang="nl-BE" dirty="0" smtClean="0"/>
              <a:t> </a:t>
            </a:r>
            <a:r>
              <a:rPr lang="nl-BE" dirty="0" err="1" smtClean="0"/>
              <a:t>helps</a:t>
            </a:r>
            <a:r>
              <a:rPr lang="nl-BE" dirty="0" smtClean="0"/>
              <a:t> in </a:t>
            </a:r>
            <a:r>
              <a:rPr lang="nl-BE" dirty="0" err="1" smtClean="0"/>
              <a:t>stabilising</a:t>
            </a:r>
            <a:r>
              <a:rPr lang="nl-BE" dirty="0" smtClean="0"/>
              <a:t> </a:t>
            </a:r>
            <a:r>
              <a:rPr lang="nl-BE" dirty="0" err="1" smtClean="0"/>
              <a:t>structure</a:t>
            </a:r>
            <a:endParaRPr lang="nl-BE" dirty="0" smtClean="0"/>
          </a:p>
          <a:p>
            <a:endParaRPr lang="nl-BE" dirty="0" smtClean="0"/>
          </a:p>
          <a:p>
            <a:r>
              <a:rPr lang="nl-BE" dirty="0" smtClean="0">
                <a:solidFill>
                  <a:srgbClr val="C00000"/>
                </a:solidFill>
              </a:rPr>
              <a:t>	</a:t>
            </a:r>
            <a:r>
              <a:rPr lang="nl-BE" dirty="0" err="1" smtClean="0">
                <a:solidFill>
                  <a:srgbClr val="C00000"/>
                </a:solidFill>
              </a:rPr>
              <a:t>Stacking</a:t>
            </a:r>
            <a:r>
              <a:rPr lang="nl-BE" dirty="0" smtClean="0">
                <a:solidFill>
                  <a:srgbClr val="C00000"/>
                </a:solidFill>
              </a:rPr>
              <a:t> </a:t>
            </a:r>
            <a:r>
              <a:rPr lang="nl-BE" dirty="0" err="1" smtClean="0">
                <a:solidFill>
                  <a:srgbClr val="C00000"/>
                </a:solidFill>
              </a:rPr>
              <a:t>interactions</a:t>
            </a:r>
            <a:r>
              <a:rPr lang="nl-BE" dirty="0" smtClean="0"/>
              <a:t>: Van der Waals 	</a:t>
            </a:r>
            <a:r>
              <a:rPr lang="nl-BE" dirty="0" err="1" smtClean="0"/>
              <a:t>forces</a:t>
            </a:r>
            <a:r>
              <a:rPr lang="nl-BE" dirty="0" smtClean="0"/>
              <a:t>, </a:t>
            </a:r>
            <a:r>
              <a:rPr lang="nl-BE" dirty="0" err="1" smtClean="0"/>
              <a:t>weak</a:t>
            </a:r>
            <a:r>
              <a:rPr lang="nl-BE" dirty="0" smtClean="0"/>
              <a:t> but </a:t>
            </a:r>
            <a:r>
              <a:rPr lang="nl-BE" dirty="0" err="1" smtClean="0"/>
              <a:t>stabilise</a:t>
            </a:r>
            <a:r>
              <a:rPr lang="nl-BE" dirty="0" smtClean="0"/>
              <a:t> </a:t>
            </a:r>
            <a:r>
              <a:rPr lang="nl-BE" dirty="0" err="1" smtClean="0"/>
              <a:t>the</a:t>
            </a:r>
            <a:r>
              <a:rPr lang="nl-BE" dirty="0" smtClean="0"/>
              <a:t> </a:t>
            </a:r>
            <a:r>
              <a:rPr lang="nl-BE" dirty="0" err="1" smtClean="0"/>
              <a:t>structure</a:t>
            </a:r>
            <a:endParaRPr lang="nl-BE" dirty="0" smtClean="0"/>
          </a:p>
          <a:p>
            <a:endParaRPr lang="nl-BE" dirty="0" smtClean="0"/>
          </a:p>
          <a:p>
            <a:r>
              <a:rPr lang="nl-BE" dirty="0" smtClean="0">
                <a:solidFill>
                  <a:srgbClr val="C00000"/>
                </a:solidFill>
              </a:rPr>
              <a:t>	</a:t>
            </a:r>
            <a:r>
              <a:rPr lang="nl-BE" dirty="0" err="1" smtClean="0">
                <a:solidFill>
                  <a:srgbClr val="C00000"/>
                </a:solidFill>
              </a:rPr>
              <a:t>Hydrogen</a:t>
            </a:r>
            <a:r>
              <a:rPr lang="nl-BE" dirty="0" smtClean="0">
                <a:solidFill>
                  <a:srgbClr val="C00000"/>
                </a:solidFill>
              </a:rPr>
              <a:t> bonding</a:t>
            </a:r>
            <a:r>
              <a:rPr lang="nl-BE" dirty="0" smtClean="0"/>
              <a:t>: </a:t>
            </a:r>
            <a:r>
              <a:rPr lang="nl-BE" dirty="0" err="1" smtClean="0"/>
              <a:t>facilitates</a:t>
            </a:r>
            <a:r>
              <a:rPr lang="nl-BE" dirty="0" smtClean="0"/>
              <a:t> </a:t>
            </a:r>
            <a:r>
              <a:rPr lang="nl-BE" dirty="0" err="1" smtClean="0"/>
              <a:t>stacking</a:t>
            </a:r>
            <a:endParaRPr lang="nl-BE" dirty="0" smtClean="0"/>
          </a:p>
          <a:p>
            <a:endParaRPr lang="nl-BE" dirty="0" smtClean="0"/>
          </a:p>
          <a:p>
            <a:r>
              <a:rPr lang="nl-BE" dirty="0" smtClean="0">
                <a:solidFill>
                  <a:srgbClr val="C00000"/>
                </a:solidFill>
              </a:rPr>
              <a:t>	</a:t>
            </a:r>
            <a:r>
              <a:rPr lang="nl-BE" dirty="0" err="1" smtClean="0">
                <a:solidFill>
                  <a:srgbClr val="C00000"/>
                </a:solidFill>
              </a:rPr>
              <a:t>Electrostatic</a:t>
            </a:r>
            <a:r>
              <a:rPr lang="nl-BE" dirty="0" smtClean="0">
                <a:solidFill>
                  <a:srgbClr val="C00000"/>
                </a:solidFill>
              </a:rPr>
              <a:t> </a:t>
            </a:r>
            <a:r>
              <a:rPr lang="nl-BE" dirty="0" err="1" smtClean="0">
                <a:solidFill>
                  <a:srgbClr val="C00000"/>
                </a:solidFill>
              </a:rPr>
              <a:t>interactions</a:t>
            </a:r>
            <a:r>
              <a:rPr lang="nl-BE" dirty="0" smtClean="0"/>
              <a:t>: </a:t>
            </a:r>
            <a:r>
              <a:rPr lang="nl-BE" dirty="0" err="1" smtClean="0"/>
              <a:t>destabilises</a:t>
            </a:r>
            <a:r>
              <a:rPr lang="nl-BE" dirty="0" smtClean="0"/>
              <a:t> , 	</a:t>
            </a:r>
            <a:r>
              <a:rPr lang="nl-BE" dirty="0" err="1" smtClean="0"/>
              <a:t>due</a:t>
            </a:r>
            <a:r>
              <a:rPr lang="nl-BE" dirty="0" smtClean="0"/>
              <a:t> </a:t>
            </a:r>
            <a:r>
              <a:rPr lang="nl-BE" dirty="0" err="1" smtClean="0"/>
              <a:t>to</a:t>
            </a:r>
            <a:r>
              <a:rPr lang="nl-BE" dirty="0" smtClean="0"/>
              <a:t> </a:t>
            </a:r>
            <a:r>
              <a:rPr lang="nl-BE" dirty="0" err="1" smtClean="0"/>
              <a:t>negative</a:t>
            </a:r>
            <a:r>
              <a:rPr lang="nl-BE" dirty="0" smtClean="0"/>
              <a:t> </a:t>
            </a:r>
            <a:r>
              <a:rPr lang="nl-BE" dirty="0" err="1" smtClean="0"/>
              <a:t>phosphates</a:t>
            </a:r>
            <a:r>
              <a:rPr lang="nl-BE" dirty="0" smtClean="0"/>
              <a:t>, </a:t>
            </a:r>
            <a:r>
              <a:rPr lang="nl-BE" dirty="0" err="1" smtClean="0"/>
              <a:t>can</a:t>
            </a:r>
            <a:r>
              <a:rPr lang="nl-BE" dirty="0" smtClean="0"/>
              <a:t> </a:t>
            </a:r>
            <a:r>
              <a:rPr lang="nl-BE" dirty="0" err="1" smtClean="0"/>
              <a:t>be</a:t>
            </a:r>
            <a:r>
              <a:rPr lang="nl-BE" dirty="0" smtClean="0"/>
              <a:t> 	</a:t>
            </a:r>
            <a:r>
              <a:rPr lang="nl-BE" dirty="0" err="1" smtClean="0"/>
              <a:t>neutralised</a:t>
            </a:r>
            <a:r>
              <a:rPr lang="nl-BE" dirty="0" smtClean="0"/>
              <a:t> </a:t>
            </a:r>
            <a:r>
              <a:rPr lang="nl-BE" dirty="0" err="1" smtClean="0"/>
              <a:t>with</a:t>
            </a:r>
            <a:r>
              <a:rPr lang="nl-BE" dirty="0" smtClean="0"/>
              <a:t> Na+ </a:t>
            </a:r>
            <a:r>
              <a:rPr lang="nl-BE" dirty="0" err="1" smtClean="0"/>
              <a:t>ions</a:t>
            </a:r>
            <a:r>
              <a:rPr lang="nl-BE" dirty="0" smtClean="0"/>
              <a:t> or proteins</a:t>
            </a:r>
            <a:endParaRPr lang="en-GB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359673" y="3694645"/>
            <a:ext cx="2735249" cy="599059"/>
          </a:xfrm>
          <a:prstGeom prst="straightConnector1">
            <a:avLst/>
          </a:prstGeom>
          <a:ln>
            <a:solidFill>
              <a:srgbClr val="DB02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67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28650" y="2111284"/>
            <a:ext cx="7886700" cy="1544772"/>
          </a:xfrm>
        </p:spPr>
        <p:txBody>
          <a:bodyPr>
            <a:normAutofit/>
          </a:bodyPr>
          <a:lstStyle/>
          <a:p>
            <a:pPr lvl="2"/>
            <a:endParaRPr lang="nl-BE" dirty="0" smtClean="0"/>
          </a:p>
          <a:p>
            <a:pPr marL="0" indent="0">
              <a:buNone/>
            </a:pPr>
            <a:endParaRPr lang="nl-BE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3434342"/>
            <a:ext cx="7886700" cy="171997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BE" sz="1500" dirty="0"/>
          </a:p>
        </p:txBody>
      </p:sp>
      <p:sp>
        <p:nvSpPr>
          <p:cNvPr id="8" name="TextBox 7"/>
          <p:cNvSpPr txBox="1"/>
          <p:nvPr/>
        </p:nvSpPr>
        <p:spPr>
          <a:xfrm>
            <a:off x="803578" y="853023"/>
            <a:ext cx="4106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 err="1" smtClean="0"/>
              <a:t>Where</a:t>
            </a:r>
            <a:r>
              <a:rPr lang="nl-BE" sz="2800" dirty="0" smtClean="0"/>
              <a:t> is </a:t>
            </a:r>
            <a:r>
              <a:rPr lang="nl-BE" sz="2800" dirty="0" err="1" smtClean="0"/>
              <a:t>the</a:t>
            </a:r>
            <a:r>
              <a:rPr lang="nl-BE" sz="2800" dirty="0" smtClean="0"/>
              <a:t> DNA </a:t>
            </a:r>
            <a:r>
              <a:rPr lang="nl-BE" sz="2800" dirty="0" err="1" smtClean="0"/>
              <a:t>located</a:t>
            </a:r>
            <a:r>
              <a:rPr lang="nl-BE" sz="2800" dirty="0" smtClean="0"/>
              <a:t>?</a:t>
            </a:r>
            <a:endParaRPr lang="en-GB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4723024" y="313567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/>
              <a:t>Plasmids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1151604" y="1790385"/>
            <a:ext cx="146001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nl-B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l-BE" dirty="0" err="1" smtClean="0">
                <a:solidFill>
                  <a:schemeClr val="bg1">
                    <a:lumMod val="50000"/>
                  </a:schemeClr>
                </a:solidFill>
              </a:rPr>
              <a:t>Eukaryote</a:t>
            </a:r>
            <a:r>
              <a:rPr lang="nl-BE" dirty="0" smtClean="0">
                <a:solidFill>
                  <a:schemeClr val="bg1">
                    <a:lumMod val="50000"/>
                  </a:schemeClr>
                </a:solidFill>
              </a:rPr>
              <a:t>:</a:t>
            </a:r>
          </a:p>
          <a:p>
            <a:r>
              <a:rPr lang="nl-BE" dirty="0" smtClean="0">
                <a:solidFill>
                  <a:schemeClr val="bg1">
                    <a:lumMod val="50000"/>
                  </a:schemeClr>
                </a:solidFill>
              </a:rPr>
              <a:t>Nucleus</a:t>
            </a:r>
          </a:p>
          <a:p>
            <a:r>
              <a:rPr lang="nl-BE" dirty="0" smtClean="0">
                <a:solidFill>
                  <a:schemeClr val="bg1">
                    <a:lumMod val="50000"/>
                  </a:schemeClr>
                </a:solidFill>
              </a:rPr>
              <a:t>Mitochondria</a:t>
            </a:r>
          </a:p>
          <a:p>
            <a:r>
              <a:rPr lang="nl-BE" dirty="0" err="1" smtClean="0">
                <a:solidFill>
                  <a:schemeClr val="bg1">
                    <a:lumMod val="50000"/>
                  </a:schemeClr>
                </a:solidFill>
              </a:rPr>
              <a:t>Plastids</a:t>
            </a:r>
            <a:endParaRPr lang="nl-BE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nl-BE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l-BE" dirty="0" err="1" smtClean="0">
                <a:solidFill>
                  <a:schemeClr val="bg1">
                    <a:lumMod val="50000"/>
                  </a:schemeClr>
                </a:solidFill>
              </a:rPr>
              <a:t>Prokaryote</a:t>
            </a:r>
            <a:r>
              <a:rPr lang="nl-BE" dirty="0" smtClean="0">
                <a:solidFill>
                  <a:schemeClr val="bg1">
                    <a:lumMod val="50000"/>
                  </a:schemeClr>
                </a:solidFill>
              </a:rPr>
              <a:t>:</a:t>
            </a:r>
          </a:p>
          <a:p>
            <a:r>
              <a:rPr lang="nl-BE" dirty="0" err="1">
                <a:solidFill>
                  <a:schemeClr val="bg1">
                    <a:lumMod val="50000"/>
                  </a:schemeClr>
                </a:solidFill>
              </a:rPr>
              <a:t>N</a:t>
            </a:r>
            <a:r>
              <a:rPr lang="nl-BE" dirty="0" err="1" smtClean="0">
                <a:solidFill>
                  <a:schemeClr val="bg1">
                    <a:lumMod val="50000"/>
                  </a:schemeClr>
                </a:solidFill>
              </a:rPr>
              <a:t>ucleoid</a:t>
            </a:r>
            <a:endParaRPr lang="nl-BE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l-BE" dirty="0" err="1" smtClean="0">
                <a:solidFill>
                  <a:schemeClr val="bg1">
                    <a:lumMod val="50000"/>
                  </a:schemeClr>
                </a:solidFill>
              </a:rPr>
              <a:t>Plasmids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697" y="2541967"/>
            <a:ext cx="5076390" cy="211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91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28650" y="2111284"/>
            <a:ext cx="7886700" cy="1544772"/>
          </a:xfrm>
        </p:spPr>
        <p:txBody>
          <a:bodyPr>
            <a:normAutofit/>
          </a:bodyPr>
          <a:lstStyle/>
          <a:p>
            <a:pPr lvl="2"/>
            <a:endParaRPr lang="nl-BE" dirty="0" smtClean="0"/>
          </a:p>
          <a:p>
            <a:pPr marL="0" indent="0">
              <a:buNone/>
            </a:pPr>
            <a:endParaRPr lang="nl-BE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3434342"/>
            <a:ext cx="7886700" cy="171997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BE" sz="1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115"/>
          <a:stretch/>
        </p:blipFill>
        <p:spPr>
          <a:xfrm>
            <a:off x="0" y="806332"/>
            <a:ext cx="7281089" cy="444723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191375" y="885825"/>
            <a:ext cx="1859902" cy="4095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 err="1" smtClean="0"/>
              <a:t>Chromid</a:t>
            </a:r>
            <a:r>
              <a:rPr lang="nl-BE" sz="1600" dirty="0" smtClean="0"/>
              <a:t> DNA</a:t>
            </a:r>
            <a:endParaRPr lang="en-GB" sz="1600" dirty="0"/>
          </a:p>
        </p:txBody>
      </p:sp>
      <p:sp>
        <p:nvSpPr>
          <p:cNvPr id="23" name="Rectangle 22"/>
          <p:cNvSpPr/>
          <p:nvPr/>
        </p:nvSpPr>
        <p:spPr>
          <a:xfrm>
            <a:off x="7200899" y="1342392"/>
            <a:ext cx="1850377" cy="57339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/>
          </a:p>
        </p:txBody>
      </p:sp>
      <p:sp>
        <p:nvSpPr>
          <p:cNvPr id="25" name="Rectangle 24"/>
          <p:cNvSpPr/>
          <p:nvPr/>
        </p:nvSpPr>
        <p:spPr>
          <a:xfrm>
            <a:off x="7200899" y="1932147"/>
            <a:ext cx="1850377" cy="39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/>
          </a:p>
        </p:txBody>
      </p:sp>
      <p:sp>
        <p:nvSpPr>
          <p:cNvPr id="26" name="Rectangle 25"/>
          <p:cNvSpPr/>
          <p:nvPr/>
        </p:nvSpPr>
        <p:spPr>
          <a:xfrm>
            <a:off x="7200899" y="2362003"/>
            <a:ext cx="1850377" cy="39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/>
          </a:p>
        </p:txBody>
      </p:sp>
      <p:sp>
        <p:nvSpPr>
          <p:cNvPr id="27" name="Rectangle 26"/>
          <p:cNvSpPr/>
          <p:nvPr/>
        </p:nvSpPr>
        <p:spPr>
          <a:xfrm>
            <a:off x="7200899" y="2791690"/>
            <a:ext cx="1850377" cy="57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/>
          </a:p>
        </p:txBody>
      </p:sp>
      <p:sp>
        <p:nvSpPr>
          <p:cNvPr id="28" name="Rectangle 27"/>
          <p:cNvSpPr/>
          <p:nvPr/>
        </p:nvSpPr>
        <p:spPr>
          <a:xfrm>
            <a:off x="7200899" y="3400432"/>
            <a:ext cx="1850377" cy="57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/>
          </a:p>
        </p:txBody>
      </p:sp>
      <p:sp>
        <p:nvSpPr>
          <p:cNvPr id="29" name="Rectangle 28"/>
          <p:cNvSpPr/>
          <p:nvPr/>
        </p:nvSpPr>
        <p:spPr>
          <a:xfrm>
            <a:off x="7200899" y="4019644"/>
            <a:ext cx="1850377" cy="57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/>
          </a:p>
        </p:txBody>
      </p:sp>
      <p:sp>
        <p:nvSpPr>
          <p:cNvPr id="30" name="Rectangle 29"/>
          <p:cNvSpPr/>
          <p:nvPr/>
        </p:nvSpPr>
        <p:spPr>
          <a:xfrm>
            <a:off x="7200899" y="4629744"/>
            <a:ext cx="1850377" cy="57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/>
          </a:p>
        </p:txBody>
      </p:sp>
      <p:sp>
        <p:nvSpPr>
          <p:cNvPr id="16" name="TextBox 15"/>
          <p:cNvSpPr txBox="1"/>
          <p:nvPr/>
        </p:nvSpPr>
        <p:spPr>
          <a:xfrm>
            <a:off x="7191374" y="1362052"/>
            <a:ext cx="18599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nl-BE" sz="1000" b="1" dirty="0" smtClean="0"/>
              <a:t>1. Extra-</a:t>
            </a:r>
            <a:r>
              <a:rPr lang="nl-BE" sz="1000" b="1" dirty="0" err="1" smtClean="0"/>
              <a:t>chromosomal</a:t>
            </a:r>
            <a:r>
              <a:rPr lang="nl-BE" sz="1000" b="1" dirty="0" smtClean="0"/>
              <a:t> DNA, </a:t>
            </a:r>
            <a:r>
              <a:rPr lang="nl-BE" sz="1000" b="1" dirty="0" err="1" smtClean="0"/>
              <a:t>approximately</a:t>
            </a:r>
            <a:r>
              <a:rPr lang="nl-BE" sz="1000" b="1" dirty="0" smtClean="0"/>
              <a:t> </a:t>
            </a:r>
            <a:r>
              <a:rPr lang="nl-BE" sz="1000" b="1" dirty="0" err="1" smtClean="0"/>
              <a:t>occuring</a:t>
            </a:r>
            <a:r>
              <a:rPr lang="nl-BE" sz="1000" b="1" dirty="0" smtClean="0"/>
              <a:t> in 1 out of 10 </a:t>
            </a:r>
            <a:r>
              <a:rPr lang="nl-BE" sz="1000" b="1" dirty="0" err="1" smtClean="0"/>
              <a:t>bacterial</a:t>
            </a:r>
            <a:r>
              <a:rPr lang="nl-BE" sz="1000" b="1" dirty="0" smtClean="0"/>
              <a:t> </a:t>
            </a:r>
            <a:r>
              <a:rPr lang="nl-BE" sz="1000" b="1" dirty="0" err="1" smtClean="0"/>
              <a:t>genomes</a:t>
            </a:r>
            <a:endParaRPr lang="en-GB" sz="1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7191374" y="1949945"/>
            <a:ext cx="1859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00" b="1" dirty="0" smtClean="0"/>
              <a:t>2. </a:t>
            </a:r>
            <a:r>
              <a:rPr lang="nl-BE" sz="1000" b="1" dirty="0" err="1" smtClean="0"/>
              <a:t>Secondary</a:t>
            </a:r>
            <a:r>
              <a:rPr lang="nl-BE" sz="1000" b="1" dirty="0" smtClean="0"/>
              <a:t> DNA</a:t>
            </a:r>
          </a:p>
          <a:p>
            <a:endParaRPr lang="en-GB" sz="1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7191374" y="2379499"/>
            <a:ext cx="1859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00" b="1" dirty="0"/>
              <a:t>3</a:t>
            </a:r>
            <a:r>
              <a:rPr lang="nl-BE" sz="1000" b="1" dirty="0" smtClean="0"/>
              <a:t>. </a:t>
            </a:r>
            <a:r>
              <a:rPr lang="nl-BE" sz="1000" b="1" dirty="0" err="1" smtClean="0"/>
              <a:t>Linear</a:t>
            </a:r>
            <a:r>
              <a:rPr lang="nl-BE" sz="1000" b="1" dirty="0" smtClean="0"/>
              <a:t> or </a:t>
            </a:r>
            <a:r>
              <a:rPr lang="nl-BE" sz="1000" b="1" dirty="0" err="1" smtClean="0"/>
              <a:t>circular</a:t>
            </a:r>
            <a:endParaRPr lang="nl-BE" sz="1000" b="1" dirty="0" smtClean="0"/>
          </a:p>
          <a:p>
            <a:endParaRPr lang="en-GB" sz="1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191374" y="2824828"/>
            <a:ext cx="18599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00" b="1" dirty="0" smtClean="0"/>
              <a:t>4. Smaller </a:t>
            </a:r>
            <a:r>
              <a:rPr lang="nl-BE" sz="1000" b="1" dirty="0" err="1" smtClean="0"/>
              <a:t>then</a:t>
            </a:r>
            <a:r>
              <a:rPr lang="nl-BE" sz="1000" b="1" dirty="0" smtClean="0"/>
              <a:t> </a:t>
            </a:r>
            <a:r>
              <a:rPr lang="nl-BE" sz="1000" b="1" dirty="0" err="1" smtClean="0"/>
              <a:t>the</a:t>
            </a:r>
            <a:r>
              <a:rPr lang="nl-BE" sz="1000" b="1" dirty="0" smtClean="0"/>
              <a:t> </a:t>
            </a:r>
            <a:r>
              <a:rPr lang="nl-BE" sz="1000" b="1" dirty="0" err="1" smtClean="0"/>
              <a:t>main</a:t>
            </a:r>
            <a:r>
              <a:rPr lang="nl-BE" sz="1000" b="1" dirty="0" smtClean="0"/>
              <a:t> </a:t>
            </a:r>
            <a:r>
              <a:rPr lang="nl-BE" sz="1000" b="1" dirty="0" err="1" smtClean="0"/>
              <a:t>chromosome</a:t>
            </a:r>
            <a:r>
              <a:rPr lang="nl-BE" sz="1000" b="1" dirty="0" smtClean="0"/>
              <a:t>, but </a:t>
            </a:r>
            <a:r>
              <a:rPr lang="nl-BE" sz="1000" b="1" dirty="0" err="1" smtClean="0"/>
              <a:t>larger</a:t>
            </a:r>
            <a:r>
              <a:rPr lang="nl-BE" sz="1000" b="1" dirty="0" smtClean="0"/>
              <a:t> </a:t>
            </a:r>
            <a:r>
              <a:rPr lang="nl-BE" sz="1000" b="1" dirty="0" err="1" smtClean="0"/>
              <a:t>than</a:t>
            </a:r>
            <a:r>
              <a:rPr lang="nl-BE" sz="1000" b="1" dirty="0" smtClean="0"/>
              <a:t> </a:t>
            </a:r>
            <a:r>
              <a:rPr lang="nl-BE" sz="1000" b="1" dirty="0" err="1" smtClean="0"/>
              <a:t>plasmids</a:t>
            </a:r>
            <a:endParaRPr lang="nl-BE" sz="1000" b="1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7191374" y="3444040"/>
            <a:ext cx="18599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00" b="1" dirty="0"/>
              <a:t>5</a:t>
            </a:r>
            <a:r>
              <a:rPr lang="nl-BE" sz="1000" b="1" dirty="0" smtClean="0"/>
              <a:t>. </a:t>
            </a:r>
            <a:r>
              <a:rPr lang="nl-BE" sz="1000" b="1" dirty="0" err="1" smtClean="0"/>
              <a:t>Can</a:t>
            </a:r>
            <a:r>
              <a:rPr lang="nl-BE" sz="1000" b="1" dirty="0" smtClean="0"/>
              <a:t> </a:t>
            </a:r>
            <a:r>
              <a:rPr lang="nl-BE" sz="1000" b="1" dirty="0" err="1" smtClean="0"/>
              <a:t>contain</a:t>
            </a:r>
            <a:r>
              <a:rPr lang="nl-BE" sz="1000" b="1" dirty="0" smtClean="0"/>
              <a:t> </a:t>
            </a:r>
            <a:r>
              <a:rPr lang="nl-BE" sz="1000" b="1" dirty="0" err="1" smtClean="0"/>
              <a:t>histones</a:t>
            </a:r>
            <a:r>
              <a:rPr lang="nl-BE" sz="1000" b="1" dirty="0" smtClean="0"/>
              <a:t> </a:t>
            </a:r>
            <a:r>
              <a:rPr lang="nl-BE" sz="1000" b="1" dirty="0" err="1" smtClean="0"/>
              <a:t>and</a:t>
            </a:r>
            <a:r>
              <a:rPr lang="nl-BE" sz="1000" b="1" dirty="0" smtClean="0"/>
              <a:t> </a:t>
            </a:r>
            <a:r>
              <a:rPr lang="nl-BE" sz="1000" b="1" dirty="0" err="1" smtClean="0"/>
              <a:t>proteines</a:t>
            </a:r>
            <a:endParaRPr lang="nl-BE" sz="1000" b="1" dirty="0" smtClean="0"/>
          </a:p>
          <a:p>
            <a:endParaRPr lang="nl-BE" sz="1000" b="1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7191374" y="4017328"/>
            <a:ext cx="18599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00" b="1" dirty="0" smtClean="0"/>
              <a:t>6. </a:t>
            </a:r>
            <a:r>
              <a:rPr lang="nl-BE" sz="1000" b="1" dirty="0" err="1" smtClean="0"/>
              <a:t>Can</a:t>
            </a:r>
            <a:r>
              <a:rPr lang="nl-BE" sz="1000" b="1" dirty="0" smtClean="0"/>
              <a:t> </a:t>
            </a:r>
            <a:r>
              <a:rPr lang="nl-BE" sz="1000" b="1" dirty="0" err="1" smtClean="0"/>
              <a:t>contain</a:t>
            </a:r>
            <a:r>
              <a:rPr lang="nl-BE" sz="1000" b="1" dirty="0" smtClean="0"/>
              <a:t> </a:t>
            </a:r>
            <a:r>
              <a:rPr lang="nl-BE" sz="1000" b="1" dirty="0" err="1" smtClean="0"/>
              <a:t>essential</a:t>
            </a:r>
            <a:r>
              <a:rPr lang="nl-BE" sz="1000" b="1" dirty="0" smtClean="0"/>
              <a:t> </a:t>
            </a:r>
            <a:r>
              <a:rPr lang="nl-BE" sz="1000" b="1" dirty="0" err="1" smtClean="0"/>
              <a:t>and</a:t>
            </a:r>
            <a:r>
              <a:rPr lang="nl-BE" sz="1000" b="1" dirty="0" smtClean="0"/>
              <a:t> non-</a:t>
            </a:r>
            <a:r>
              <a:rPr lang="nl-BE" sz="1000" b="1" dirty="0" err="1" smtClean="0"/>
              <a:t>essentiel</a:t>
            </a:r>
            <a:r>
              <a:rPr lang="nl-BE" sz="1000" b="1" dirty="0" smtClean="0"/>
              <a:t> </a:t>
            </a:r>
            <a:r>
              <a:rPr lang="nl-BE" sz="1000" b="1" dirty="0" err="1" smtClean="0"/>
              <a:t>genes</a:t>
            </a:r>
            <a:endParaRPr lang="nl-BE" sz="1000" b="1" dirty="0" smtClean="0"/>
          </a:p>
          <a:p>
            <a:endParaRPr lang="nl-BE" sz="1000" b="1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7200899" y="4640745"/>
            <a:ext cx="18599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nl-BE" sz="1000" b="1" dirty="0"/>
              <a:t>7</a:t>
            </a:r>
            <a:r>
              <a:rPr lang="nl-BE" sz="1000" b="1" dirty="0" smtClean="0"/>
              <a:t>. </a:t>
            </a:r>
            <a:r>
              <a:rPr lang="nl-BE" sz="1000" b="1" dirty="0" err="1" smtClean="0"/>
              <a:t>Can</a:t>
            </a:r>
            <a:r>
              <a:rPr lang="nl-BE" sz="1000" b="1" dirty="0" smtClean="0"/>
              <a:t> </a:t>
            </a:r>
            <a:r>
              <a:rPr lang="nl-BE" sz="1000" b="1" dirty="0" err="1" smtClean="0"/>
              <a:t>be</a:t>
            </a:r>
            <a:r>
              <a:rPr lang="nl-BE" sz="1000" b="1" dirty="0" smtClean="0"/>
              <a:t> </a:t>
            </a:r>
            <a:r>
              <a:rPr lang="nl-BE" sz="1000" b="1" dirty="0" err="1" smtClean="0"/>
              <a:t>transferred</a:t>
            </a:r>
            <a:r>
              <a:rPr lang="nl-BE" sz="1000" b="1" dirty="0" smtClean="0"/>
              <a:t> </a:t>
            </a:r>
            <a:r>
              <a:rPr lang="nl-BE" sz="1000" b="1" dirty="0" err="1" smtClean="0"/>
              <a:t>presumably</a:t>
            </a:r>
            <a:r>
              <a:rPr lang="nl-BE" sz="1000" b="1" dirty="0" smtClean="0"/>
              <a:t> </a:t>
            </a:r>
            <a:r>
              <a:rPr lang="nl-BE" sz="1000" b="1" dirty="0" err="1" smtClean="0"/>
              <a:t>only</a:t>
            </a:r>
            <a:r>
              <a:rPr lang="nl-BE" sz="1000" b="1" dirty="0" smtClean="0"/>
              <a:t> </a:t>
            </a:r>
            <a:r>
              <a:rPr lang="nl-BE" sz="1000" b="1" dirty="0" err="1" smtClean="0"/>
              <a:t>through</a:t>
            </a:r>
            <a:r>
              <a:rPr lang="nl-BE" sz="1000" b="1" dirty="0" smtClean="0"/>
              <a:t> </a:t>
            </a:r>
            <a:r>
              <a:rPr lang="nl-BE" sz="1000" b="1" dirty="0" err="1" smtClean="0"/>
              <a:t>cell</a:t>
            </a:r>
            <a:r>
              <a:rPr lang="nl-BE" sz="1000" b="1" dirty="0" smtClean="0"/>
              <a:t> </a:t>
            </a:r>
            <a:r>
              <a:rPr lang="nl-BE" sz="1000" b="1" dirty="0" err="1" smtClean="0"/>
              <a:t>devision</a:t>
            </a:r>
            <a:endParaRPr lang="nl-BE" sz="1000" b="1" dirty="0" smtClean="0"/>
          </a:p>
        </p:txBody>
      </p:sp>
    </p:spTree>
    <p:extLst>
      <p:ext uri="{BB962C8B-B14F-4D97-AF65-F5344CB8AC3E}">
        <p14:creationId xmlns:p14="http://schemas.microsoft.com/office/powerpoint/2010/main" val="3785441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28650" y="2111284"/>
            <a:ext cx="7886700" cy="1544772"/>
          </a:xfrm>
        </p:spPr>
        <p:txBody>
          <a:bodyPr>
            <a:normAutofit/>
          </a:bodyPr>
          <a:lstStyle/>
          <a:p>
            <a:pPr lvl="2"/>
            <a:endParaRPr lang="nl-BE" dirty="0" smtClean="0"/>
          </a:p>
          <a:p>
            <a:pPr marL="0" indent="0">
              <a:buNone/>
            </a:pPr>
            <a:endParaRPr lang="nl-BE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3434342"/>
            <a:ext cx="7886700" cy="171997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BE" sz="15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747" y="1874213"/>
            <a:ext cx="4932578" cy="409590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99271" y="613027"/>
            <a:ext cx="5569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 smtClean="0"/>
              <a:t>How </a:t>
            </a:r>
            <a:r>
              <a:rPr lang="nl-BE" sz="2800" dirty="0" err="1" smtClean="0"/>
              <a:t>to</a:t>
            </a:r>
            <a:r>
              <a:rPr lang="nl-BE" sz="2800" dirty="0" smtClean="0"/>
              <a:t> take </a:t>
            </a:r>
            <a:r>
              <a:rPr lang="nl-BE" sz="2800" dirty="0" err="1" smtClean="0"/>
              <a:t>this</a:t>
            </a:r>
            <a:r>
              <a:rPr lang="nl-BE" sz="2800" dirty="0" smtClean="0"/>
              <a:t> DNA out of </a:t>
            </a:r>
            <a:r>
              <a:rPr lang="nl-BE" sz="2800" dirty="0" err="1" smtClean="0"/>
              <a:t>the</a:t>
            </a:r>
            <a:r>
              <a:rPr lang="nl-BE" sz="2800" dirty="0" smtClean="0"/>
              <a:t> </a:t>
            </a:r>
            <a:r>
              <a:rPr lang="nl-BE" sz="2800" dirty="0" err="1" smtClean="0"/>
              <a:t>cell</a:t>
            </a:r>
            <a:r>
              <a:rPr lang="nl-BE" sz="2800" dirty="0" smtClean="0"/>
              <a:t>?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7978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253" y="-1"/>
            <a:ext cx="9250191" cy="69542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5801761"/>
            <a:ext cx="9096851" cy="63236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350" dirty="0" smtClean="0">
                <a:solidFill>
                  <a:schemeClr val="bg1"/>
                </a:solidFill>
                <a:hlinkClick r:id="rId4"/>
              </a:rPr>
              <a:t>Video: bacteria in our living environment</a:t>
            </a:r>
            <a:endParaRPr lang="en-GB" sz="135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9938" y="34831"/>
            <a:ext cx="9153938" cy="122722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2623664" y="333220"/>
            <a:ext cx="3234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dirty="0" err="1">
                <a:solidFill>
                  <a:schemeClr val="bg1"/>
                </a:solidFill>
              </a:rPr>
              <a:t>Bacteria</a:t>
            </a:r>
            <a:r>
              <a:rPr lang="nl-BE" sz="2400" dirty="0">
                <a:solidFill>
                  <a:schemeClr val="bg1"/>
                </a:solidFill>
              </a:rPr>
              <a:t> are </a:t>
            </a:r>
            <a:r>
              <a:rPr lang="nl-BE" sz="2400" dirty="0" err="1">
                <a:solidFill>
                  <a:schemeClr val="bg1"/>
                </a:solidFill>
              </a:rPr>
              <a:t>everywhere</a:t>
            </a:r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t="1643" b="1453"/>
          <a:stretch/>
        </p:blipFill>
        <p:spPr>
          <a:xfrm>
            <a:off x="-96253" y="1237129"/>
            <a:ext cx="9250191" cy="441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88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28650" y="2111284"/>
            <a:ext cx="7886700" cy="1544772"/>
          </a:xfrm>
        </p:spPr>
        <p:txBody>
          <a:bodyPr>
            <a:normAutofit/>
          </a:bodyPr>
          <a:lstStyle/>
          <a:p>
            <a:pPr lvl="2"/>
            <a:endParaRPr lang="nl-BE" dirty="0" smtClean="0"/>
          </a:p>
          <a:p>
            <a:pPr marL="0" indent="0">
              <a:buNone/>
            </a:pPr>
            <a:endParaRPr lang="nl-BE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3434342"/>
            <a:ext cx="7886700" cy="171997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BE" sz="1500" dirty="0"/>
          </a:p>
        </p:txBody>
      </p:sp>
      <p:sp>
        <p:nvSpPr>
          <p:cNvPr id="8" name="TextBox 7"/>
          <p:cNvSpPr txBox="1"/>
          <p:nvPr/>
        </p:nvSpPr>
        <p:spPr>
          <a:xfrm>
            <a:off x="628650" y="821567"/>
            <a:ext cx="2910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200" dirty="0" err="1" smtClean="0"/>
              <a:t>gDNA</a:t>
            </a:r>
            <a:r>
              <a:rPr lang="nl-BE" sz="3200" dirty="0" smtClean="0"/>
              <a:t> </a:t>
            </a:r>
            <a:r>
              <a:rPr lang="nl-BE" sz="3200" dirty="0" err="1" smtClean="0"/>
              <a:t>extraction</a:t>
            </a:r>
            <a:endParaRPr lang="nl-BE" sz="3200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413" y="735010"/>
            <a:ext cx="3301662" cy="53986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86" y="2618540"/>
            <a:ext cx="4676069" cy="335157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21334844">
            <a:off x="1113549" y="2426277"/>
            <a:ext cx="554350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sz="3600" dirty="0" err="1" smtClean="0"/>
              <a:t>Which</a:t>
            </a:r>
            <a:r>
              <a:rPr lang="nl-BE" sz="3600" dirty="0" smtClean="0"/>
              <a:t> </a:t>
            </a:r>
            <a:r>
              <a:rPr lang="nl-BE" sz="3600" dirty="0" err="1" smtClean="0"/>
              <a:t>products</a:t>
            </a:r>
            <a:r>
              <a:rPr lang="nl-BE" sz="3600" dirty="0" smtClean="0"/>
              <a:t> do </a:t>
            </a:r>
            <a:r>
              <a:rPr lang="nl-BE" sz="3600" dirty="0" err="1" smtClean="0"/>
              <a:t>you</a:t>
            </a:r>
            <a:r>
              <a:rPr lang="nl-BE" sz="3600" dirty="0" smtClean="0"/>
              <a:t> </a:t>
            </a:r>
            <a:r>
              <a:rPr lang="nl-BE" sz="3600" dirty="0" err="1" smtClean="0"/>
              <a:t>add</a:t>
            </a:r>
            <a:r>
              <a:rPr lang="nl-BE" sz="3600" dirty="0" smtClean="0"/>
              <a:t>?</a:t>
            </a:r>
          </a:p>
          <a:p>
            <a:r>
              <a:rPr lang="nl-BE" sz="3600" dirty="0" err="1" smtClean="0"/>
              <a:t>What</a:t>
            </a:r>
            <a:r>
              <a:rPr lang="nl-BE" sz="3600" dirty="0" smtClean="0"/>
              <a:t> </a:t>
            </a:r>
            <a:r>
              <a:rPr lang="nl-BE" sz="3600" dirty="0" err="1" smtClean="0"/>
              <a:t>happens</a:t>
            </a:r>
            <a:r>
              <a:rPr lang="nl-BE" sz="3600" dirty="0" smtClean="0"/>
              <a:t> in </a:t>
            </a:r>
            <a:r>
              <a:rPr lang="nl-BE" sz="3600" dirty="0" err="1" smtClean="0"/>
              <a:t>each</a:t>
            </a:r>
            <a:r>
              <a:rPr lang="nl-BE" sz="3600" dirty="0" smtClean="0"/>
              <a:t> step?</a:t>
            </a:r>
            <a:endParaRPr lang="en-GB" sz="3600" dirty="0"/>
          </a:p>
        </p:txBody>
      </p:sp>
      <p:sp>
        <p:nvSpPr>
          <p:cNvPr id="16" name="TextBox 15"/>
          <p:cNvSpPr txBox="1"/>
          <p:nvPr/>
        </p:nvSpPr>
        <p:spPr>
          <a:xfrm>
            <a:off x="542925" y="2066866"/>
            <a:ext cx="1508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 smtClean="0"/>
              <a:t>Cell</a:t>
            </a:r>
            <a:r>
              <a:rPr lang="nl-BE" dirty="0" smtClean="0"/>
              <a:t> </a:t>
            </a:r>
            <a:r>
              <a:rPr lang="nl-BE" dirty="0" err="1" smtClean="0"/>
              <a:t>wall</a:t>
            </a:r>
            <a:r>
              <a:rPr lang="nl-BE" dirty="0" smtClean="0"/>
              <a:t> </a:t>
            </a:r>
            <a:r>
              <a:rPr lang="nl-BE" dirty="0" err="1" smtClean="0"/>
              <a:t>lysis</a:t>
            </a:r>
            <a:r>
              <a:rPr lang="nl-BE" dirty="0" smtClean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230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4309" y="2543783"/>
            <a:ext cx="7886700" cy="1325563"/>
          </a:xfrm>
        </p:spPr>
        <p:txBody>
          <a:bodyPr/>
          <a:lstStyle/>
          <a:p>
            <a:pPr algn="ctr"/>
            <a:r>
              <a:rPr lang="nl-BE" dirty="0" err="1" smtClean="0">
                <a:solidFill>
                  <a:srgbClr val="FFC000"/>
                </a:solidFill>
              </a:rPr>
              <a:t>Plasmid</a:t>
            </a:r>
            <a:r>
              <a:rPr lang="nl-BE" dirty="0" smtClean="0">
                <a:solidFill>
                  <a:srgbClr val="FFC000"/>
                </a:solidFill>
              </a:rPr>
              <a:t> DNA </a:t>
            </a:r>
            <a:r>
              <a:rPr lang="nl-BE" dirty="0" err="1" smtClean="0">
                <a:solidFill>
                  <a:srgbClr val="FFC000"/>
                </a:solidFill>
              </a:rPr>
              <a:t>isolation</a:t>
            </a:r>
            <a:endParaRPr lang="en-GB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16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>
                <a:solidFill>
                  <a:srgbClr val="FFC000"/>
                </a:solidFill>
              </a:rPr>
              <a:t>Steps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05765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2000" dirty="0" err="1" smtClean="0"/>
              <a:t>Plasmid</a:t>
            </a:r>
            <a:r>
              <a:rPr lang="nl-BE" sz="2000" dirty="0" smtClean="0"/>
              <a:t> DNA </a:t>
            </a:r>
            <a:r>
              <a:rPr lang="nl-BE" sz="2000" dirty="0" err="1" smtClean="0"/>
              <a:t>extraction</a:t>
            </a:r>
            <a:r>
              <a:rPr lang="nl-BE" sz="2000" dirty="0" smtClean="0"/>
              <a:t> is a bit </a:t>
            </a:r>
            <a:r>
              <a:rPr lang="nl-BE" sz="2000" dirty="0" err="1" smtClean="0"/>
              <a:t>trickier</a:t>
            </a:r>
            <a:r>
              <a:rPr lang="nl-BE" sz="2000" dirty="0" smtClean="0"/>
              <a:t> </a:t>
            </a:r>
            <a:r>
              <a:rPr lang="nl-BE" sz="2000" dirty="0" err="1" smtClean="0"/>
              <a:t>because</a:t>
            </a:r>
            <a:r>
              <a:rPr lang="nl-BE" sz="2000" dirty="0" smtClean="0"/>
              <a:t> </a:t>
            </a:r>
            <a:r>
              <a:rPr lang="nl-BE" sz="2000" dirty="0" err="1" smtClean="0"/>
              <a:t>plasmid</a:t>
            </a:r>
            <a:r>
              <a:rPr lang="nl-BE" sz="2000" dirty="0" smtClean="0"/>
              <a:t> DNA must </a:t>
            </a:r>
            <a:r>
              <a:rPr lang="nl-BE" sz="2000" dirty="0" err="1" smtClean="0"/>
              <a:t>be</a:t>
            </a:r>
            <a:r>
              <a:rPr lang="nl-BE" sz="2000" dirty="0" smtClean="0"/>
              <a:t> </a:t>
            </a:r>
            <a:r>
              <a:rPr lang="nl-BE" sz="2000" dirty="0" err="1" smtClean="0"/>
              <a:t>kept</a:t>
            </a:r>
            <a:r>
              <a:rPr lang="nl-BE" sz="2000" dirty="0" smtClean="0"/>
              <a:t> separate </a:t>
            </a:r>
            <a:r>
              <a:rPr lang="nl-BE" sz="2000" dirty="0" err="1" smtClean="0"/>
              <a:t>from</a:t>
            </a:r>
            <a:r>
              <a:rPr lang="nl-BE" sz="2000" dirty="0" smtClean="0"/>
              <a:t> </a:t>
            </a:r>
            <a:r>
              <a:rPr lang="nl-BE" sz="2000" dirty="0" err="1" smtClean="0"/>
              <a:t>gDNA</a:t>
            </a:r>
            <a:endParaRPr lang="nl-BE" sz="2000" dirty="0" smtClean="0"/>
          </a:p>
          <a:p>
            <a:pPr marL="0" indent="0">
              <a:buNone/>
            </a:pPr>
            <a:r>
              <a:rPr lang="nl-BE" sz="2000" dirty="0" err="1" smtClean="0"/>
              <a:t>This</a:t>
            </a:r>
            <a:r>
              <a:rPr lang="nl-BE" sz="2000" dirty="0" smtClean="0"/>
              <a:t> </a:t>
            </a:r>
            <a:r>
              <a:rPr lang="nl-BE" sz="2000" dirty="0" err="1" smtClean="0"/>
              <a:t>separation</a:t>
            </a:r>
            <a:r>
              <a:rPr lang="nl-BE" sz="2000" dirty="0" smtClean="0"/>
              <a:t> is </a:t>
            </a:r>
            <a:r>
              <a:rPr lang="nl-BE" sz="2000" dirty="0" err="1" smtClean="0"/>
              <a:t>based</a:t>
            </a:r>
            <a:r>
              <a:rPr lang="nl-BE" sz="2000" dirty="0" smtClean="0"/>
              <a:t> on </a:t>
            </a:r>
            <a:r>
              <a:rPr lang="nl-BE" sz="2000" dirty="0" err="1" smtClean="0"/>
              <a:t>size</a:t>
            </a:r>
            <a:r>
              <a:rPr lang="nl-BE" sz="2000" dirty="0" smtClean="0"/>
              <a:t>, </a:t>
            </a:r>
            <a:r>
              <a:rPr lang="nl-BE" sz="2000" dirty="0" err="1" smtClean="0"/>
              <a:t>good</a:t>
            </a:r>
            <a:r>
              <a:rPr lang="nl-BE" sz="2000" dirty="0" smtClean="0"/>
              <a:t> </a:t>
            </a:r>
            <a:r>
              <a:rPr lang="nl-BE" sz="2000" dirty="0" err="1" smtClean="0"/>
              <a:t>separation</a:t>
            </a:r>
            <a:r>
              <a:rPr lang="nl-BE" sz="2000" dirty="0" smtClean="0"/>
              <a:t> </a:t>
            </a:r>
            <a:r>
              <a:rPr lang="nl-BE" sz="2000" dirty="0" err="1" smtClean="0"/>
              <a:t>relies</a:t>
            </a:r>
            <a:r>
              <a:rPr lang="nl-BE" sz="2000" dirty="0" smtClean="0"/>
              <a:t> on </a:t>
            </a:r>
            <a:r>
              <a:rPr lang="nl-BE" sz="2000" dirty="0" err="1" smtClean="0"/>
              <a:t>using</a:t>
            </a:r>
            <a:r>
              <a:rPr lang="nl-BE" sz="2000" dirty="0" smtClean="0"/>
              <a:t> </a:t>
            </a:r>
            <a:r>
              <a:rPr lang="nl-BE" sz="2000" dirty="0" err="1" smtClean="0"/>
              <a:t>the</a:t>
            </a:r>
            <a:r>
              <a:rPr lang="nl-BE" sz="2000" dirty="0" smtClean="0"/>
              <a:t> right </a:t>
            </a:r>
            <a:r>
              <a:rPr lang="nl-BE" sz="2000" dirty="0" err="1" smtClean="0"/>
              <a:t>lysis</a:t>
            </a:r>
            <a:r>
              <a:rPr lang="nl-BE" sz="2000" dirty="0" smtClean="0"/>
              <a:t> </a:t>
            </a:r>
            <a:r>
              <a:rPr lang="nl-BE" sz="2000" dirty="0" err="1" smtClean="0"/>
              <a:t>methods</a:t>
            </a:r>
            <a:endParaRPr lang="nl-BE" sz="2000" dirty="0" smtClean="0"/>
          </a:p>
          <a:p>
            <a:endParaRPr lang="nl-BE" sz="2000" dirty="0"/>
          </a:p>
          <a:p>
            <a:pPr marL="0" indent="0">
              <a:buNone/>
            </a:pPr>
            <a:r>
              <a:rPr lang="nl-BE" sz="2000" dirty="0" smtClean="0">
                <a:solidFill>
                  <a:srgbClr val="FFC000"/>
                </a:solidFill>
              </a:rPr>
              <a:t>Steps:</a:t>
            </a:r>
          </a:p>
          <a:p>
            <a:pPr marL="0" indent="0">
              <a:buNone/>
            </a:pPr>
            <a:r>
              <a:rPr lang="nl-BE" sz="2000" b="1" dirty="0" smtClean="0">
                <a:solidFill>
                  <a:srgbClr val="FFC000"/>
                </a:solidFill>
              </a:rPr>
              <a:t>Alkaline </a:t>
            </a:r>
            <a:r>
              <a:rPr lang="nl-BE" sz="2000" b="1" dirty="0" err="1" smtClean="0">
                <a:solidFill>
                  <a:srgbClr val="FFC000"/>
                </a:solidFill>
              </a:rPr>
              <a:t>lysis</a:t>
            </a:r>
            <a:r>
              <a:rPr lang="nl-BE" sz="2000" dirty="0" smtClean="0"/>
              <a:t> or </a:t>
            </a:r>
            <a:r>
              <a:rPr lang="nl-BE" sz="2000" dirty="0" err="1" smtClean="0"/>
              <a:t>cell</a:t>
            </a:r>
            <a:r>
              <a:rPr lang="nl-BE" sz="2000" dirty="0" smtClean="0"/>
              <a:t> </a:t>
            </a:r>
            <a:r>
              <a:rPr lang="nl-BE" sz="2000" dirty="0" err="1" smtClean="0"/>
              <a:t>disruption</a:t>
            </a:r>
            <a:endParaRPr lang="nl-BE" sz="2000" dirty="0" smtClean="0"/>
          </a:p>
          <a:p>
            <a:pPr marL="0" indent="0">
              <a:buNone/>
            </a:pPr>
            <a:r>
              <a:rPr lang="nl-BE" sz="2000" dirty="0" err="1" smtClean="0"/>
              <a:t>Separation</a:t>
            </a:r>
            <a:r>
              <a:rPr lang="nl-BE" sz="2000" dirty="0" smtClean="0"/>
              <a:t> of </a:t>
            </a:r>
            <a:r>
              <a:rPr lang="nl-BE" sz="2000" dirty="0" err="1" smtClean="0"/>
              <a:t>plasmids</a:t>
            </a:r>
            <a:r>
              <a:rPr lang="nl-BE" sz="2000" dirty="0" smtClean="0"/>
              <a:t> </a:t>
            </a:r>
            <a:r>
              <a:rPr lang="nl-BE" sz="2000" dirty="0" err="1" smtClean="0"/>
              <a:t>from</a:t>
            </a:r>
            <a:r>
              <a:rPr lang="nl-BE" sz="2000" dirty="0" smtClean="0"/>
              <a:t> </a:t>
            </a:r>
            <a:r>
              <a:rPr lang="nl-BE" sz="2000" dirty="0" err="1" smtClean="0"/>
              <a:t>gDNA</a:t>
            </a:r>
            <a:endParaRPr lang="nl-BE" sz="2000" dirty="0" smtClean="0"/>
          </a:p>
          <a:p>
            <a:pPr marL="0" indent="0">
              <a:buNone/>
            </a:pPr>
            <a:r>
              <a:rPr lang="nl-BE" sz="2000" dirty="0" smtClean="0"/>
              <a:t>Clearing of proteins </a:t>
            </a:r>
            <a:r>
              <a:rPr lang="nl-BE" sz="2000" dirty="0" err="1" smtClean="0"/>
              <a:t>and</a:t>
            </a:r>
            <a:r>
              <a:rPr lang="nl-BE" sz="2000" dirty="0" smtClean="0"/>
              <a:t> </a:t>
            </a:r>
            <a:r>
              <a:rPr lang="nl-BE" sz="2000" dirty="0" err="1" smtClean="0"/>
              <a:t>gDNA</a:t>
            </a:r>
            <a:endParaRPr lang="nl-BE" sz="2000" dirty="0" smtClean="0"/>
          </a:p>
          <a:p>
            <a:pPr marL="0" indent="0">
              <a:buNone/>
            </a:pPr>
            <a:r>
              <a:rPr lang="nl-BE" sz="2000" dirty="0" err="1" smtClean="0"/>
              <a:t>Precipitating</a:t>
            </a:r>
            <a:r>
              <a:rPr lang="nl-BE" sz="2000" dirty="0" smtClean="0"/>
              <a:t> DNA</a:t>
            </a:r>
            <a:endParaRPr lang="en-GB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087" y="2192113"/>
            <a:ext cx="3043913" cy="24150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1334844">
            <a:off x="1353971" y="2742395"/>
            <a:ext cx="643605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sz="3600" dirty="0" err="1" smtClean="0"/>
              <a:t>Which</a:t>
            </a:r>
            <a:r>
              <a:rPr lang="nl-BE" sz="3600" dirty="0" smtClean="0"/>
              <a:t> </a:t>
            </a:r>
            <a:r>
              <a:rPr lang="nl-BE" sz="3600" dirty="0" err="1" smtClean="0"/>
              <a:t>products</a:t>
            </a:r>
            <a:r>
              <a:rPr lang="nl-BE" sz="3600" dirty="0" smtClean="0"/>
              <a:t> do </a:t>
            </a:r>
            <a:r>
              <a:rPr lang="nl-BE" sz="3600" dirty="0" err="1" smtClean="0"/>
              <a:t>you</a:t>
            </a:r>
            <a:r>
              <a:rPr lang="nl-BE" sz="3600" dirty="0" smtClean="0"/>
              <a:t> </a:t>
            </a:r>
            <a:r>
              <a:rPr lang="nl-BE" sz="3600" dirty="0" err="1" smtClean="0"/>
              <a:t>add</a:t>
            </a:r>
            <a:r>
              <a:rPr lang="nl-BE" sz="3600" dirty="0" smtClean="0"/>
              <a:t>?</a:t>
            </a:r>
          </a:p>
          <a:p>
            <a:r>
              <a:rPr lang="nl-BE" sz="3600" dirty="0" err="1" smtClean="0"/>
              <a:t>What</a:t>
            </a:r>
            <a:r>
              <a:rPr lang="nl-BE" sz="3600" dirty="0" smtClean="0"/>
              <a:t> </a:t>
            </a:r>
            <a:r>
              <a:rPr lang="nl-BE" sz="3600" dirty="0" err="1" smtClean="0"/>
              <a:t>happens</a:t>
            </a:r>
            <a:r>
              <a:rPr lang="nl-BE" sz="3600" dirty="0" smtClean="0"/>
              <a:t> in </a:t>
            </a:r>
            <a:r>
              <a:rPr lang="nl-BE" sz="3600" dirty="0" err="1" smtClean="0"/>
              <a:t>each</a:t>
            </a:r>
            <a:r>
              <a:rPr lang="nl-BE" sz="3600" dirty="0" smtClean="0"/>
              <a:t> step?</a:t>
            </a:r>
          </a:p>
          <a:p>
            <a:r>
              <a:rPr lang="nl-BE" sz="3600" dirty="0" err="1" smtClean="0"/>
              <a:t>Difference</a:t>
            </a:r>
            <a:r>
              <a:rPr lang="nl-BE" sz="3600" dirty="0" smtClean="0"/>
              <a:t> </a:t>
            </a:r>
            <a:r>
              <a:rPr lang="nl-BE" sz="3600" dirty="0" err="1" smtClean="0"/>
              <a:t>with</a:t>
            </a:r>
            <a:r>
              <a:rPr lang="nl-BE" sz="3600" dirty="0" smtClean="0"/>
              <a:t> </a:t>
            </a:r>
            <a:r>
              <a:rPr lang="nl-BE" sz="3600" dirty="0" err="1" smtClean="0"/>
              <a:t>gDNA</a:t>
            </a:r>
            <a:r>
              <a:rPr lang="nl-BE" sz="3600" dirty="0" smtClean="0"/>
              <a:t> </a:t>
            </a:r>
            <a:r>
              <a:rPr lang="nl-BE" sz="3600" dirty="0" err="1" smtClean="0"/>
              <a:t>extraction</a:t>
            </a:r>
            <a:r>
              <a:rPr lang="nl-BE" sz="3600" dirty="0"/>
              <a:t>?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25216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4309" y="2543783"/>
            <a:ext cx="8145366" cy="1325563"/>
          </a:xfrm>
        </p:spPr>
        <p:txBody>
          <a:bodyPr>
            <a:normAutofit/>
          </a:bodyPr>
          <a:lstStyle/>
          <a:p>
            <a:pPr algn="ctr"/>
            <a:r>
              <a:rPr lang="nl-BE" dirty="0" smtClean="0">
                <a:solidFill>
                  <a:srgbClr val="00B0F0"/>
                </a:solidFill>
              </a:rPr>
              <a:t>DNA </a:t>
            </a:r>
            <a:r>
              <a:rPr lang="nl-BE" dirty="0" err="1" smtClean="0">
                <a:solidFill>
                  <a:srgbClr val="00B0F0"/>
                </a:solidFill>
              </a:rPr>
              <a:t>quantification</a:t>
            </a:r>
            <a:r>
              <a:rPr lang="nl-BE" dirty="0" smtClean="0">
                <a:solidFill>
                  <a:srgbClr val="00B0F0"/>
                </a:solidFill>
              </a:rPr>
              <a:t/>
            </a:r>
            <a:br>
              <a:rPr lang="nl-BE" dirty="0" smtClean="0">
                <a:solidFill>
                  <a:srgbClr val="00B0F0"/>
                </a:solidFill>
              </a:rPr>
            </a:br>
            <a:r>
              <a:rPr lang="nl-BE" sz="3600" dirty="0" smtClean="0">
                <a:solidFill>
                  <a:srgbClr val="00B0F0"/>
                </a:solidFill>
              </a:rPr>
              <a:t>How </a:t>
            </a:r>
            <a:r>
              <a:rPr lang="nl-BE" sz="3600" dirty="0" err="1" smtClean="0">
                <a:solidFill>
                  <a:srgbClr val="00B0F0"/>
                </a:solidFill>
              </a:rPr>
              <a:t>to</a:t>
            </a:r>
            <a:r>
              <a:rPr lang="nl-BE" sz="3600" dirty="0" smtClean="0">
                <a:solidFill>
                  <a:srgbClr val="00B0F0"/>
                </a:solidFill>
              </a:rPr>
              <a:t> check DNA </a:t>
            </a:r>
            <a:r>
              <a:rPr lang="nl-BE" sz="3600" dirty="0" err="1" smtClean="0">
                <a:solidFill>
                  <a:srgbClr val="00B0F0"/>
                </a:solidFill>
              </a:rPr>
              <a:t>that</a:t>
            </a:r>
            <a:r>
              <a:rPr lang="nl-BE" sz="3600" dirty="0" smtClean="0">
                <a:solidFill>
                  <a:srgbClr val="00B0F0"/>
                </a:solidFill>
              </a:rPr>
              <a:t> </a:t>
            </a:r>
            <a:r>
              <a:rPr lang="nl-BE" sz="3600" dirty="0" err="1" smtClean="0">
                <a:solidFill>
                  <a:srgbClr val="00B0F0"/>
                </a:solidFill>
              </a:rPr>
              <a:t>you</a:t>
            </a:r>
            <a:r>
              <a:rPr lang="nl-BE" sz="3600" dirty="0" smtClean="0">
                <a:solidFill>
                  <a:srgbClr val="00B0F0"/>
                </a:solidFill>
              </a:rPr>
              <a:t> </a:t>
            </a:r>
            <a:r>
              <a:rPr lang="nl-BE" sz="3600" dirty="0" err="1" smtClean="0">
                <a:solidFill>
                  <a:srgbClr val="00B0F0"/>
                </a:solidFill>
              </a:rPr>
              <a:t>extracted</a:t>
            </a:r>
            <a:r>
              <a:rPr lang="nl-BE" sz="3600" dirty="0" smtClean="0">
                <a:solidFill>
                  <a:srgbClr val="00B0F0"/>
                </a:solidFill>
              </a:rPr>
              <a:t>?</a:t>
            </a:r>
            <a:endParaRPr lang="en-GB" sz="3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11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Electrophoresis</a:t>
            </a:r>
            <a:r>
              <a:rPr lang="nl-BE" dirty="0" smtClean="0"/>
              <a:t> in </a:t>
            </a:r>
            <a:r>
              <a:rPr lang="nl-BE" dirty="0" err="1" smtClean="0"/>
              <a:t>agarose</a:t>
            </a:r>
            <a:r>
              <a:rPr lang="nl-BE" dirty="0" smtClean="0"/>
              <a:t> gels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174" y="2188659"/>
            <a:ext cx="4103636" cy="3469875"/>
          </a:xfrm>
          <a:prstGeom prst="rect">
            <a:avLst/>
          </a:prstGeom>
        </p:spPr>
      </p:pic>
      <p:pic>
        <p:nvPicPr>
          <p:cNvPr id="1026" name="Picture 2" descr="Image result for dna on gel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9" t="20095" r="10073" b="8054"/>
          <a:stretch/>
        </p:blipFill>
        <p:spPr bwMode="auto">
          <a:xfrm>
            <a:off x="4271537" y="1690689"/>
            <a:ext cx="3972812" cy="234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81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Electrophotometer</a:t>
            </a:r>
            <a:r>
              <a:rPr lang="nl-BE" dirty="0" smtClean="0"/>
              <a:t>/</a:t>
            </a:r>
            <a:r>
              <a:rPr lang="nl-BE" dirty="0" err="1" smtClean="0"/>
              <a:t>nano</a:t>
            </a:r>
            <a:r>
              <a:rPr lang="nl-BE" dirty="0" smtClean="0"/>
              <a:t>-drop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736183" y="2041089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Gives the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260/280 and 260/230 ratio’s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which</a:t>
            </a:r>
          </a:p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tells us about purity of DNA.</a:t>
            </a:r>
          </a:p>
          <a:p>
            <a:r>
              <a:rPr lang="en-GB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260/280 = 1.8-2.0  pure from proteins</a:t>
            </a:r>
          </a:p>
          <a:p>
            <a:r>
              <a:rPr lang="en-GB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260/280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= &lt;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1.8 contaminated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with </a:t>
            </a:r>
            <a:r>
              <a:rPr lang="en-GB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prot.</a:t>
            </a:r>
            <a:endParaRPr lang="en-GB" dirty="0" smtClean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</a:endParaRPr>
          </a:p>
          <a:p>
            <a:r>
              <a:rPr lang="nl-BE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260/230 = 2.0-2.2 pure</a:t>
            </a:r>
          </a:p>
          <a:p>
            <a:r>
              <a:rPr lang="nl-BE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260/230 = &lt; 1.8 </a:t>
            </a:r>
            <a:r>
              <a:rPr lang="nl-BE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contaminated</a:t>
            </a:r>
            <a:r>
              <a:rPr lang="nl-BE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nl-BE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with</a:t>
            </a:r>
            <a:r>
              <a:rPr lang="nl-BE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nl-BE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carbohydrates</a:t>
            </a:r>
            <a:r>
              <a:rPr lang="nl-BE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, phenol, </a:t>
            </a:r>
            <a:r>
              <a:rPr lang="nl-BE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salts</a:t>
            </a:r>
            <a:r>
              <a:rPr lang="nl-BE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, </a:t>
            </a:r>
            <a:r>
              <a:rPr lang="nl-BE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guanidine</a:t>
            </a:r>
            <a:r>
              <a:rPr lang="nl-BE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nl-BE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HCl</a:t>
            </a:r>
            <a:endParaRPr lang="en-GB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</a:endParaRPr>
          </a:p>
          <a:p>
            <a:endParaRPr lang="en-GB" dirty="0" smtClean="0">
              <a:solidFill>
                <a:schemeClr val="bg1">
                  <a:lumMod val="50000"/>
                </a:schemeClr>
              </a:solidFill>
              <a:latin typeface="Wingdings" panose="05000000000000000000" pitchFamily="2" charset="2"/>
            </a:endParaRPr>
          </a:p>
          <a:p>
            <a:r>
              <a:rPr lang="en-GB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Also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it quantifies and displays</a:t>
            </a:r>
          </a:p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concentration of DNA in ng/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ul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.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122" name="Picture 2" descr="Image result for nanodr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925" y="2173925"/>
            <a:ext cx="3086100" cy="296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64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429" y="609537"/>
            <a:ext cx="7886700" cy="994172"/>
          </a:xfrm>
        </p:spPr>
        <p:txBody>
          <a:bodyPr>
            <a:normAutofit/>
          </a:bodyPr>
          <a:lstStyle/>
          <a:p>
            <a:r>
              <a:rPr lang="nl-BE" sz="2100" dirty="0" smtClean="0"/>
              <a:t>Practicum: </a:t>
            </a:r>
            <a:r>
              <a:rPr lang="nl-BE" sz="2100" dirty="0" smtClean="0"/>
              <a:t>The </a:t>
            </a:r>
            <a:r>
              <a:rPr lang="nl-BE" sz="2100" dirty="0" err="1" smtClean="0"/>
              <a:t>bacterial</a:t>
            </a:r>
            <a:r>
              <a:rPr lang="nl-BE" sz="2100" dirty="0" smtClean="0"/>
              <a:t> </a:t>
            </a:r>
            <a:r>
              <a:rPr lang="nl-BE" sz="2100" dirty="0" err="1" smtClean="0"/>
              <a:t>genome</a:t>
            </a:r>
            <a:r>
              <a:rPr lang="nl-BE" sz="2100" dirty="0" smtClean="0"/>
              <a:t> and </a:t>
            </a:r>
            <a:r>
              <a:rPr lang="nl-BE" sz="2100" dirty="0" err="1" smtClean="0"/>
              <a:t>genetic</a:t>
            </a:r>
            <a:r>
              <a:rPr lang="nl-BE" sz="2100" dirty="0" smtClean="0"/>
              <a:t> </a:t>
            </a:r>
            <a:r>
              <a:rPr lang="nl-BE" sz="2100" dirty="0" err="1" smtClean="0"/>
              <a:t>variation</a:t>
            </a:r>
            <a:r>
              <a:rPr lang="nl-BE" sz="2100" dirty="0" smtClean="0"/>
              <a:t> </a:t>
            </a:r>
            <a:r>
              <a:rPr lang="nl-BE" sz="2100" dirty="0" err="1" smtClean="0"/>
              <a:t>by</a:t>
            </a:r>
            <a:r>
              <a:rPr lang="nl-BE" sz="2100" dirty="0" smtClean="0"/>
              <a:t> </a:t>
            </a:r>
            <a:r>
              <a:rPr lang="nl-BE" sz="2100" dirty="0" err="1" smtClean="0"/>
              <a:t>conjugation</a:t>
            </a:r>
            <a:r>
              <a:rPr lang="nl-BE" sz="2100" dirty="0"/>
              <a:t> </a:t>
            </a:r>
            <a:endParaRPr lang="en-GB" sz="21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28650" y="2111284"/>
            <a:ext cx="7886700" cy="1544772"/>
          </a:xfrm>
        </p:spPr>
        <p:txBody>
          <a:bodyPr>
            <a:normAutofit/>
          </a:bodyPr>
          <a:lstStyle/>
          <a:p>
            <a:pPr lvl="2"/>
            <a:endParaRPr lang="nl-BE" dirty="0" smtClean="0"/>
          </a:p>
          <a:p>
            <a:pPr marL="0" indent="0">
              <a:buNone/>
            </a:pPr>
            <a:endParaRPr lang="nl-BE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3434342"/>
            <a:ext cx="7886700" cy="171997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BE" sz="15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865870" y="2275542"/>
            <a:ext cx="6445593" cy="276102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500" dirty="0"/>
              <a:t>1. </a:t>
            </a:r>
            <a:r>
              <a:rPr lang="nl-BE" sz="1500" dirty="0" err="1" smtClean="0"/>
              <a:t>gDNA</a:t>
            </a:r>
            <a:r>
              <a:rPr lang="nl-BE" sz="1500" dirty="0" smtClean="0"/>
              <a:t> </a:t>
            </a:r>
            <a:r>
              <a:rPr lang="nl-BE" sz="1500" dirty="0" err="1" smtClean="0"/>
              <a:t>and</a:t>
            </a:r>
            <a:r>
              <a:rPr lang="nl-BE" sz="1500" dirty="0" smtClean="0"/>
              <a:t> </a:t>
            </a:r>
            <a:r>
              <a:rPr lang="nl-BE" sz="1500" dirty="0" err="1" smtClean="0"/>
              <a:t>plasmid</a:t>
            </a:r>
            <a:r>
              <a:rPr lang="nl-BE" sz="1500" dirty="0" smtClean="0"/>
              <a:t> </a:t>
            </a:r>
            <a:r>
              <a:rPr lang="nl-BE" sz="1500" dirty="0" err="1" smtClean="0"/>
              <a:t>isolation</a:t>
            </a:r>
            <a:r>
              <a:rPr lang="nl-BE" sz="1500" dirty="0" smtClean="0"/>
              <a:t> of </a:t>
            </a:r>
            <a:r>
              <a:rPr lang="nl-BE" sz="1500" dirty="0" err="1" smtClean="0"/>
              <a:t>bacteria</a:t>
            </a:r>
            <a:endParaRPr lang="nl-BE" sz="1500" dirty="0"/>
          </a:p>
          <a:p>
            <a:endParaRPr lang="nl-BE" sz="1500" dirty="0"/>
          </a:p>
          <a:p>
            <a:pPr marL="0" indent="0">
              <a:buNone/>
            </a:pPr>
            <a:endParaRPr lang="nl-BE" sz="1500" dirty="0"/>
          </a:p>
          <a:p>
            <a:pPr marL="0" indent="0">
              <a:buNone/>
            </a:pPr>
            <a:endParaRPr lang="nl-BE" sz="1500" dirty="0"/>
          </a:p>
          <a:p>
            <a:pPr marL="0" indent="0">
              <a:buNone/>
            </a:pPr>
            <a:endParaRPr lang="nl-BE" sz="1500" dirty="0"/>
          </a:p>
          <a:p>
            <a:pPr marL="0" indent="0">
              <a:buNone/>
            </a:pPr>
            <a:endParaRPr lang="nl-BE" sz="1500" dirty="0"/>
          </a:p>
        </p:txBody>
      </p:sp>
      <p:sp>
        <p:nvSpPr>
          <p:cNvPr id="4" name="TextBox 3"/>
          <p:cNvSpPr txBox="1"/>
          <p:nvPr/>
        </p:nvSpPr>
        <p:spPr>
          <a:xfrm>
            <a:off x="1114093" y="2263747"/>
            <a:ext cx="5956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350" dirty="0" err="1">
                <a:solidFill>
                  <a:schemeClr val="accent2">
                    <a:lumMod val="75000"/>
                  </a:schemeClr>
                </a:solidFill>
              </a:rPr>
              <a:t>Today</a:t>
            </a:r>
            <a:endParaRPr lang="en-GB" sz="13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21256983">
            <a:off x="1146262" y="3069264"/>
            <a:ext cx="2903615" cy="854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4950" dirty="0" err="1"/>
              <a:t>Let’s</a:t>
            </a:r>
            <a:r>
              <a:rPr lang="nl-BE" sz="4950" dirty="0"/>
              <a:t> start!</a:t>
            </a:r>
            <a:endParaRPr lang="en-GB" sz="495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439" y="2883014"/>
            <a:ext cx="4527012" cy="393284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21059084">
            <a:off x="5093864" y="4020908"/>
            <a:ext cx="24522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>
                <a:solidFill>
                  <a:srgbClr val="FF0000"/>
                </a:solidFill>
              </a:rPr>
              <a:t>Pay</a:t>
            </a:r>
            <a:r>
              <a:rPr lang="nl-BE" dirty="0">
                <a:solidFill>
                  <a:srgbClr val="FF0000"/>
                </a:solidFill>
              </a:rPr>
              <a:t> attention </a:t>
            </a:r>
            <a:r>
              <a:rPr lang="nl-BE" dirty="0" err="1">
                <a:solidFill>
                  <a:srgbClr val="FF0000"/>
                </a:solidFill>
              </a:rPr>
              <a:t>to</a:t>
            </a:r>
            <a:r>
              <a:rPr lang="nl-BE" dirty="0">
                <a:solidFill>
                  <a:srgbClr val="FF0000"/>
                </a:solidFill>
              </a:rPr>
              <a:t>:</a:t>
            </a:r>
          </a:p>
          <a:p>
            <a:endParaRPr lang="nl-BE" sz="1350" dirty="0">
              <a:solidFill>
                <a:srgbClr val="FF0000"/>
              </a:solidFill>
            </a:endParaRPr>
          </a:p>
          <a:p>
            <a:r>
              <a:rPr lang="nl-BE" sz="1350" dirty="0" smtClean="0">
                <a:solidFill>
                  <a:srgbClr val="FF0000"/>
                </a:solidFill>
              </a:rPr>
              <a:t>Clean </a:t>
            </a:r>
            <a:r>
              <a:rPr lang="nl-BE" sz="1350" dirty="0" err="1" smtClean="0">
                <a:solidFill>
                  <a:srgbClr val="FF0000"/>
                </a:solidFill>
              </a:rPr>
              <a:t>workbench</a:t>
            </a:r>
            <a:r>
              <a:rPr lang="nl-BE" sz="1350" dirty="0" smtClean="0">
                <a:solidFill>
                  <a:srgbClr val="FF0000"/>
                </a:solidFill>
              </a:rPr>
              <a:t> </a:t>
            </a:r>
            <a:r>
              <a:rPr lang="nl-BE" sz="1350" dirty="0" err="1" smtClean="0">
                <a:solidFill>
                  <a:srgbClr val="FF0000"/>
                </a:solidFill>
              </a:rPr>
              <a:t>with</a:t>
            </a:r>
            <a:r>
              <a:rPr lang="nl-BE" sz="1350" dirty="0" smtClean="0">
                <a:solidFill>
                  <a:srgbClr val="FF0000"/>
                </a:solidFill>
              </a:rPr>
              <a:t> 70% ETOH</a:t>
            </a:r>
            <a:endParaRPr lang="nl-BE" sz="1350" dirty="0">
              <a:solidFill>
                <a:srgbClr val="FF0000"/>
              </a:solidFill>
            </a:endParaRPr>
          </a:p>
          <a:p>
            <a:r>
              <a:rPr lang="nl-BE" sz="1350" dirty="0" err="1" smtClean="0">
                <a:solidFill>
                  <a:srgbClr val="FF0000"/>
                </a:solidFill>
              </a:rPr>
              <a:t>Were</a:t>
            </a:r>
            <a:r>
              <a:rPr lang="nl-BE" sz="1350" dirty="0" smtClean="0">
                <a:solidFill>
                  <a:srgbClr val="FF0000"/>
                </a:solidFill>
              </a:rPr>
              <a:t> </a:t>
            </a:r>
            <a:r>
              <a:rPr lang="nl-BE" sz="1350" dirty="0" err="1" smtClean="0">
                <a:solidFill>
                  <a:srgbClr val="FF0000"/>
                </a:solidFill>
              </a:rPr>
              <a:t>gloves</a:t>
            </a:r>
            <a:r>
              <a:rPr lang="nl-BE" sz="1350" dirty="0" smtClean="0">
                <a:solidFill>
                  <a:srgbClr val="FF0000"/>
                </a:solidFill>
              </a:rPr>
              <a:t> =&gt; </a:t>
            </a:r>
            <a:r>
              <a:rPr lang="nl-BE" sz="1350" dirty="0" err="1" smtClean="0">
                <a:solidFill>
                  <a:srgbClr val="FF0000"/>
                </a:solidFill>
              </a:rPr>
              <a:t>don’t</a:t>
            </a:r>
            <a:r>
              <a:rPr lang="nl-BE" sz="1350" dirty="0" smtClean="0">
                <a:solidFill>
                  <a:srgbClr val="FF0000"/>
                </a:solidFill>
              </a:rPr>
              <a:t> </a:t>
            </a:r>
            <a:r>
              <a:rPr lang="nl-BE" sz="1350" dirty="0" err="1" smtClean="0">
                <a:solidFill>
                  <a:srgbClr val="FF0000"/>
                </a:solidFill>
              </a:rPr>
              <a:t>contaminated</a:t>
            </a:r>
            <a:r>
              <a:rPr lang="nl-BE" sz="1350" dirty="0" smtClean="0">
                <a:solidFill>
                  <a:srgbClr val="FF0000"/>
                </a:solidFill>
              </a:rPr>
              <a:t> </a:t>
            </a:r>
            <a:r>
              <a:rPr lang="nl-BE" sz="1350" dirty="0" err="1" smtClean="0">
                <a:solidFill>
                  <a:srgbClr val="FF0000"/>
                </a:solidFill>
              </a:rPr>
              <a:t>your</a:t>
            </a:r>
            <a:r>
              <a:rPr lang="nl-BE" sz="1350" dirty="0" smtClean="0">
                <a:solidFill>
                  <a:srgbClr val="FF0000"/>
                </a:solidFill>
              </a:rPr>
              <a:t> </a:t>
            </a:r>
            <a:r>
              <a:rPr lang="nl-BE" sz="1350" dirty="0" err="1" smtClean="0">
                <a:solidFill>
                  <a:srgbClr val="FF0000"/>
                </a:solidFill>
              </a:rPr>
              <a:t>preps</a:t>
            </a:r>
            <a:r>
              <a:rPr lang="nl-BE" sz="1350" dirty="0" smtClean="0">
                <a:solidFill>
                  <a:srgbClr val="FF0000"/>
                </a:solidFill>
              </a:rPr>
              <a:t> </a:t>
            </a:r>
            <a:r>
              <a:rPr lang="nl-BE" sz="1350" dirty="0" err="1" smtClean="0">
                <a:solidFill>
                  <a:srgbClr val="FF0000"/>
                </a:solidFill>
              </a:rPr>
              <a:t>with</a:t>
            </a:r>
            <a:r>
              <a:rPr lang="nl-BE" sz="1350" dirty="0" smtClean="0">
                <a:solidFill>
                  <a:srgbClr val="FF0000"/>
                </a:solidFill>
              </a:rPr>
              <a:t> </a:t>
            </a:r>
            <a:r>
              <a:rPr lang="nl-BE" sz="1350" dirty="0" err="1" smtClean="0">
                <a:solidFill>
                  <a:srgbClr val="FF0000"/>
                </a:solidFill>
              </a:rPr>
              <a:t>Dnase</a:t>
            </a:r>
            <a:r>
              <a:rPr lang="nl-BE" sz="1350" dirty="0" smtClean="0">
                <a:solidFill>
                  <a:srgbClr val="FF0000"/>
                </a:solidFill>
              </a:rPr>
              <a:t>, </a:t>
            </a:r>
            <a:r>
              <a:rPr lang="nl-BE" sz="1350" dirty="0" err="1" smtClean="0">
                <a:solidFill>
                  <a:srgbClr val="FF0000"/>
                </a:solidFill>
              </a:rPr>
              <a:t>RNAse</a:t>
            </a:r>
            <a:r>
              <a:rPr lang="nl-BE" sz="1350" dirty="0" smtClean="0">
                <a:solidFill>
                  <a:srgbClr val="FF0000"/>
                </a:solidFill>
              </a:rPr>
              <a:t> on </a:t>
            </a:r>
            <a:r>
              <a:rPr lang="nl-BE" sz="1350" dirty="0" err="1" smtClean="0">
                <a:solidFill>
                  <a:srgbClr val="FF0000"/>
                </a:solidFill>
              </a:rPr>
              <a:t>your</a:t>
            </a:r>
            <a:r>
              <a:rPr lang="nl-BE" sz="1350" dirty="0" smtClean="0">
                <a:solidFill>
                  <a:srgbClr val="FF0000"/>
                </a:solidFill>
              </a:rPr>
              <a:t> hands</a:t>
            </a:r>
            <a:endParaRPr lang="nl-BE" sz="1350" dirty="0">
              <a:solidFill>
                <a:srgbClr val="FF0000"/>
              </a:solidFill>
            </a:endParaRPr>
          </a:p>
          <a:p>
            <a:r>
              <a:rPr lang="nl-BE" sz="1350" dirty="0" err="1" smtClean="0">
                <a:solidFill>
                  <a:srgbClr val="FF0000"/>
                </a:solidFill>
              </a:rPr>
              <a:t>Disposal</a:t>
            </a:r>
            <a:r>
              <a:rPr lang="nl-BE" sz="1350" dirty="0" smtClean="0">
                <a:solidFill>
                  <a:srgbClr val="FF0000"/>
                </a:solidFill>
              </a:rPr>
              <a:t> </a:t>
            </a:r>
            <a:r>
              <a:rPr lang="nl-BE" sz="1350" dirty="0">
                <a:solidFill>
                  <a:srgbClr val="FF0000"/>
                </a:solidFill>
              </a:rPr>
              <a:t>of </a:t>
            </a:r>
            <a:r>
              <a:rPr lang="nl-BE" sz="1350" dirty="0" err="1">
                <a:solidFill>
                  <a:srgbClr val="FF0000"/>
                </a:solidFill>
              </a:rPr>
              <a:t>all</a:t>
            </a:r>
            <a:r>
              <a:rPr lang="nl-BE" sz="1350" dirty="0">
                <a:solidFill>
                  <a:srgbClr val="FF0000"/>
                </a:solidFill>
              </a:rPr>
              <a:t> </a:t>
            </a:r>
            <a:r>
              <a:rPr lang="nl-BE" sz="1350" dirty="0" smtClean="0">
                <a:solidFill>
                  <a:srgbClr val="FF0000"/>
                </a:solidFill>
              </a:rPr>
              <a:t>tips, liquid waste </a:t>
            </a:r>
            <a:r>
              <a:rPr lang="nl-BE" sz="1350" dirty="0">
                <a:solidFill>
                  <a:srgbClr val="FF0000"/>
                </a:solidFill>
              </a:rPr>
              <a:t>in waste </a:t>
            </a:r>
            <a:r>
              <a:rPr lang="nl-BE" sz="1350" dirty="0" err="1">
                <a:solidFill>
                  <a:srgbClr val="FF0000"/>
                </a:solidFill>
              </a:rPr>
              <a:t>beakers</a:t>
            </a:r>
            <a:r>
              <a:rPr lang="nl-BE" sz="1350" dirty="0">
                <a:solidFill>
                  <a:srgbClr val="FF0000"/>
                </a:solidFill>
              </a:rPr>
              <a:t>!</a:t>
            </a:r>
          </a:p>
        </p:txBody>
      </p:sp>
      <p:pic>
        <p:nvPicPr>
          <p:cNvPr id="16" name="Picture 2" descr="Image result for gif moving bacteria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515" y="3937262"/>
            <a:ext cx="2316358" cy="231636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2139936" y="5900156"/>
            <a:ext cx="1921181" cy="459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84200" dist="50800" dir="5400000" sx="141000" sy="14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35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613" y="1923250"/>
            <a:ext cx="2212787" cy="186338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TextBox 14"/>
          <p:cNvSpPr txBox="1"/>
          <p:nvPr/>
        </p:nvSpPr>
        <p:spPr>
          <a:xfrm>
            <a:off x="6215494" y="1657161"/>
            <a:ext cx="26768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200" dirty="0" err="1" smtClean="0"/>
              <a:t>Don’t</a:t>
            </a:r>
            <a:r>
              <a:rPr lang="nl-BE" sz="1200" dirty="0" smtClean="0"/>
              <a:t> take </a:t>
            </a:r>
            <a:r>
              <a:rPr lang="nl-BE" sz="1200" dirty="0" err="1" smtClean="0"/>
              <a:t>the</a:t>
            </a:r>
            <a:r>
              <a:rPr lang="nl-BE" sz="1200" dirty="0" smtClean="0"/>
              <a:t> lab </a:t>
            </a:r>
            <a:r>
              <a:rPr lang="nl-BE" sz="1200" dirty="0" err="1" smtClean="0"/>
              <a:t>strains</a:t>
            </a:r>
            <a:r>
              <a:rPr lang="nl-BE" sz="1200" dirty="0" smtClean="0"/>
              <a:t> </a:t>
            </a:r>
            <a:r>
              <a:rPr lang="nl-BE" sz="1200" dirty="0" err="1" smtClean="0"/>
              <a:t>to</a:t>
            </a:r>
            <a:r>
              <a:rPr lang="nl-BE" sz="1200" dirty="0" smtClean="0"/>
              <a:t> </a:t>
            </a:r>
            <a:r>
              <a:rPr lang="nl-BE" sz="1200" dirty="0" err="1" smtClean="0"/>
              <a:t>your</a:t>
            </a:r>
            <a:r>
              <a:rPr lang="nl-BE" sz="1200" dirty="0" smtClean="0"/>
              <a:t> home!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39868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429" y="609537"/>
            <a:ext cx="7886700" cy="994172"/>
          </a:xfrm>
        </p:spPr>
        <p:txBody>
          <a:bodyPr>
            <a:normAutofit/>
          </a:bodyPr>
          <a:lstStyle/>
          <a:p>
            <a:r>
              <a:rPr lang="nl-BE" sz="2100" dirty="0" err="1" smtClean="0"/>
              <a:t>During</a:t>
            </a:r>
            <a:r>
              <a:rPr lang="nl-BE" sz="2100" dirty="0" smtClean="0"/>
              <a:t> </a:t>
            </a:r>
            <a:r>
              <a:rPr lang="nl-BE" sz="2100" dirty="0" err="1" smtClean="0"/>
              <a:t>the</a:t>
            </a:r>
            <a:r>
              <a:rPr lang="nl-BE" sz="2100" dirty="0" smtClean="0"/>
              <a:t> 30 min breaks, search info </a:t>
            </a:r>
            <a:r>
              <a:rPr lang="nl-BE" sz="2100" dirty="0" err="1" smtClean="0"/>
              <a:t>about</a:t>
            </a:r>
            <a:r>
              <a:rPr lang="nl-BE" sz="2100" dirty="0" smtClean="0"/>
              <a:t> </a:t>
            </a:r>
            <a:r>
              <a:rPr lang="nl-BE" sz="2100" dirty="0" err="1" smtClean="0"/>
              <a:t>your</a:t>
            </a:r>
            <a:r>
              <a:rPr lang="nl-BE" sz="2100" dirty="0" smtClean="0"/>
              <a:t> </a:t>
            </a:r>
            <a:r>
              <a:rPr lang="nl-BE" sz="2100" dirty="0" err="1" smtClean="0"/>
              <a:t>strain</a:t>
            </a:r>
            <a:r>
              <a:rPr lang="nl-BE" sz="2100" dirty="0" smtClean="0"/>
              <a:t/>
            </a:r>
            <a:br>
              <a:rPr lang="nl-BE" sz="2100" dirty="0" smtClean="0"/>
            </a:br>
            <a:r>
              <a:rPr lang="nl-BE" sz="2100" dirty="0" smtClean="0"/>
              <a:t>- </a:t>
            </a:r>
            <a:r>
              <a:rPr lang="nl-BE" sz="2100" dirty="0" err="1" smtClean="0"/>
              <a:t>Where</a:t>
            </a:r>
            <a:r>
              <a:rPr lang="nl-BE" sz="2100" dirty="0" smtClean="0"/>
              <a:t> was </a:t>
            </a:r>
            <a:r>
              <a:rPr lang="nl-BE" sz="2100" dirty="0" err="1" smtClean="0"/>
              <a:t>it</a:t>
            </a:r>
            <a:r>
              <a:rPr lang="nl-BE" sz="2100" dirty="0" smtClean="0"/>
              <a:t> </a:t>
            </a:r>
            <a:r>
              <a:rPr lang="nl-BE" sz="2100" dirty="0" err="1" smtClean="0"/>
              <a:t>isolated</a:t>
            </a:r>
            <a:r>
              <a:rPr lang="nl-BE" sz="2100" dirty="0" smtClean="0"/>
              <a:t>? </a:t>
            </a:r>
            <a:r>
              <a:rPr lang="nl-BE" sz="2100" dirty="0" err="1" smtClean="0"/>
              <a:t>Can</a:t>
            </a:r>
            <a:r>
              <a:rPr lang="nl-BE" sz="2100" dirty="0" smtClean="0"/>
              <a:t> </a:t>
            </a:r>
            <a:r>
              <a:rPr lang="nl-BE" sz="2100" dirty="0" err="1" smtClean="0"/>
              <a:t>you</a:t>
            </a:r>
            <a:r>
              <a:rPr lang="nl-BE" sz="2100" dirty="0" smtClean="0"/>
              <a:t> </a:t>
            </a:r>
            <a:r>
              <a:rPr lang="nl-BE" sz="2100" dirty="0" err="1" smtClean="0"/>
              <a:t>deduce</a:t>
            </a:r>
            <a:r>
              <a:rPr lang="nl-BE" sz="2100" dirty="0" smtClean="0"/>
              <a:t> </a:t>
            </a:r>
            <a:r>
              <a:rPr lang="nl-BE" sz="2100" dirty="0" err="1" smtClean="0"/>
              <a:t>its</a:t>
            </a:r>
            <a:r>
              <a:rPr lang="nl-BE" sz="2100" dirty="0" smtClean="0"/>
              <a:t> </a:t>
            </a:r>
            <a:r>
              <a:rPr lang="nl-BE" sz="2100" dirty="0" err="1" smtClean="0"/>
              <a:t>growth</a:t>
            </a:r>
            <a:r>
              <a:rPr lang="nl-BE" sz="2100" dirty="0" smtClean="0"/>
              <a:t> </a:t>
            </a:r>
            <a:r>
              <a:rPr lang="nl-BE" sz="2100" dirty="0" err="1" smtClean="0"/>
              <a:t>conditions</a:t>
            </a:r>
            <a:r>
              <a:rPr lang="nl-BE" sz="2100" dirty="0" smtClean="0"/>
              <a:t>, temp., </a:t>
            </a:r>
            <a:br>
              <a:rPr lang="nl-BE" sz="2100" dirty="0" smtClean="0"/>
            </a:br>
            <a:r>
              <a:rPr lang="nl-BE" sz="2100" dirty="0" smtClean="0"/>
              <a:t>- Special features? Eg metal-</a:t>
            </a:r>
            <a:r>
              <a:rPr lang="nl-BE" sz="2100" dirty="0" err="1" smtClean="0"/>
              <a:t>resistance</a:t>
            </a:r>
            <a:r>
              <a:rPr lang="nl-BE" sz="2100" dirty="0" smtClean="0"/>
              <a:t>, </a:t>
            </a:r>
            <a:r>
              <a:rPr lang="nl-BE" sz="2100" dirty="0" err="1" smtClean="0"/>
              <a:t>natural</a:t>
            </a:r>
            <a:r>
              <a:rPr lang="nl-BE" sz="2100" dirty="0" smtClean="0"/>
              <a:t> </a:t>
            </a:r>
            <a:r>
              <a:rPr lang="nl-BE" sz="2100" dirty="0" err="1" smtClean="0"/>
              <a:t>plasmid</a:t>
            </a:r>
            <a:r>
              <a:rPr lang="nl-BE" sz="2100" dirty="0" smtClean="0"/>
              <a:t>, </a:t>
            </a:r>
            <a:r>
              <a:rPr lang="nl-BE" sz="2100" dirty="0" err="1" smtClean="0"/>
              <a:t>degrader</a:t>
            </a:r>
            <a:r>
              <a:rPr lang="nl-BE" sz="2100" dirty="0" smtClean="0"/>
              <a:t> of…</a:t>
            </a:r>
            <a:endParaRPr lang="en-GB" sz="21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28650" y="2111284"/>
            <a:ext cx="7886700" cy="1544772"/>
          </a:xfrm>
        </p:spPr>
        <p:txBody>
          <a:bodyPr>
            <a:normAutofit/>
          </a:bodyPr>
          <a:lstStyle/>
          <a:p>
            <a:pPr lvl="2"/>
            <a:endParaRPr lang="nl-BE" dirty="0" smtClean="0"/>
          </a:p>
          <a:p>
            <a:pPr marL="0" indent="0">
              <a:buNone/>
            </a:pPr>
            <a:endParaRPr lang="nl-BE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3434342"/>
            <a:ext cx="7886700" cy="171997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BE" sz="1500" dirty="0"/>
          </a:p>
        </p:txBody>
      </p:sp>
      <p:pic>
        <p:nvPicPr>
          <p:cNvPr id="16" name="Picture 2" descr="Image result for gif moving bacteria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084" y="4163631"/>
            <a:ext cx="2316358" cy="231636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3295084" y="6089692"/>
            <a:ext cx="1921181" cy="459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84200" dist="50800" dir="5400000" sx="141000" sy="14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35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853390"/>
              </p:ext>
            </p:extLst>
          </p:nvPr>
        </p:nvGraphicFramePr>
        <p:xfrm>
          <a:off x="1362429" y="2014863"/>
          <a:ext cx="6250700" cy="2001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81088"/>
                <a:gridCol w="1934806"/>
                <a:gridCol w="1934806"/>
              </a:tblGrid>
              <a:tr h="2224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FFC000"/>
                          </a:solidFill>
                          <a:effectLst/>
                        </a:rPr>
                        <a:t>Bacterial strain ID</a:t>
                      </a:r>
                      <a:endParaRPr lang="en-GB" sz="1100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FFC000"/>
                          </a:solidFill>
                          <a:effectLst/>
                        </a:rPr>
                        <a:t>Origin of isolation</a:t>
                      </a:r>
                      <a:endParaRPr lang="en-GB" sz="1100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FFC000"/>
                          </a:solidFill>
                          <a:effectLst/>
                        </a:rPr>
                        <a:t>Reference if available</a:t>
                      </a:r>
                      <a:endParaRPr lang="en-GB" sz="1100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</a:tr>
              <a:tr h="2224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Novosphingobium</a:t>
                      </a:r>
                      <a:r>
                        <a:rPr lang="en-US" sz="1100" dirty="0">
                          <a:effectLst/>
                        </a:rPr>
                        <a:t> sp. ST904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Military soil, Belgium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NCBI ACC. LGJH00000000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224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Raoultella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ornithinolytica</a:t>
                      </a:r>
                      <a:r>
                        <a:rPr lang="en-US" sz="1100" dirty="0">
                          <a:effectLst/>
                        </a:rPr>
                        <a:t> sp. TNT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Military soil, Belgium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(</a:t>
                      </a:r>
                      <a:r>
                        <a:rPr lang="en-US" sz="1100" u="none" strike="noStrike">
                          <a:effectLst/>
                          <a:hlinkClick r:id="rId3" action="ppaction://hlinkfile" tooltip="Thijs, 2014 #554"/>
                        </a:rPr>
                        <a:t>Thijs et al., 2014</a:t>
                      </a:r>
                      <a:r>
                        <a:rPr lang="en-US" sz="1100">
                          <a:effectLst/>
                        </a:rPr>
                        <a:t>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224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Rhizobium </a:t>
                      </a:r>
                      <a:r>
                        <a:rPr lang="en-US" sz="1100" dirty="0" err="1">
                          <a:effectLst/>
                        </a:rPr>
                        <a:t>sp.PXXIV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Agricultural soil, Argentina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NCBI ACC. MPVZ01000000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224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Ochrobactrum</a:t>
                      </a:r>
                      <a:r>
                        <a:rPr lang="en-US" sz="1100" dirty="0">
                          <a:effectLst/>
                        </a:rPr>
                        <a:t> sp. PIII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Agricultural soil, Argentina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NCBI ACC. MPPJ00000000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224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Pseudomonas putida f1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Soil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(</a:t>
                      </a:r>
                      <a:r>
                        <a:rPr lang="en-US" sz="1100" u="none" strike="noStrike">
                          <a:effectLst/>
                          <a:hlinkClick r:id="rId4" action="ppaction://hlinkfile" tooltip="Zylstra, 1988 #3320"/>
                        </a:rPr>
                        <a:t>Zylstra et al., 1988</a:t>
                      </a:r>
                      <a:r>
                        <a:rPr lang="en-US" sz="1100">
                          <a:effectLst/>
                        </a:rPr>
                        <a:t>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224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Pseudomonas putida Hs1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Soil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(</a:t>
                      </a:r>
                      <a:r>
                        <a:rPr lang="en-US" sz="1100" u="none" strike="noStrike" dirty="0">
                          <a:effectLst/>
                          <a:hlinkClick r:id="rId5" action="ppaction://hlinkfile" tooltip="Kunz, 1981 #3321"/>
                        </a:rPr>
                        <a:t>Kunz &amp; Chapman, 1981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224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100" dirty="0">
                          <a:effectLst/>
                        </a:rPr>
                        <a:t>E. coli </a:t>
                      </a:r>
                      <a:r>
                        <a:rPr lang="nl-BE" sz="1100" dirty="0" err="1">
                          <a:effectLst/>
                        </a:rPr>
                        <a:t>sp</a:t>
                      </a:r>
                      <a:r>
                        <a:rPr lang="nl-BE" sz="1100" dirty="0">
                          <a:effectLst/>
                        </a:rPr>
                        <a:t>. </a:t>
                      </a:r>
                      <a:r>
                        <a:rPr lang="nl-BE" sz="1100" dirty="0" smtClean="0">
                          <a:effectLst/>
                        </a:rPr>
                        <a:t>pMP4655 donor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100">
                          <a:effectLst/>
                        </a:rPr>
                        <a:t>Human host, gmo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100" dirty="0">
                          <a:effectLst/>
                        </a:rPr>
                        <a:t>(</a:t>
                      </a:r>
                      <a:r>
                        <a:rPr lang="nl-BE" sz="1100" u="none" strike="noStrike" dirty="0">
                          <a:effectLst/>
                          <a:hlinkClick r:id="rId6" action="ppaction://hlinkfile" tooltip="Bloemberg, 2000 #348"/>
                        </a:rPr>
                        <a:t>Bloemberg et al., 2000</a:t>
                      </a:r>
                      <a:r>
                        <a:rPr lang="nl-BE" sz="1100" dirty="0">
                          <a:effectLst/>
                        </a:rPr>
                        <a:t>)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224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E. coli sp. </a:t>
                      </a:r>
                      <a:r>
                        <a:rPr lang="en-US" sz="1100" dirty="0" smtClean="0">
                          <a:effectLst/>
                        </a:rPr>
                        <a:t>prK2013 helper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100">
                          <a:effectLst/>
                        </a:rPr>
                        <a:t>Human host, gmo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(</a:t>
                      </a:r>
                      <a:r>
                        <a:rPr lang="en-US" sz="1100" u="none" strike="noStrike" dirty="0" err="1">
                          <a:effectLst/>
                          <a:hlinkClick r:id="rId7" action="ppaction://hlinkfile" tooltip="Ditta, 1980 #564"/>
                        </a:rPr>
                        <a:t>Ditta</a:t>
                      </a:r>
                      <a:r>
                        <a:rPr lang="en-US" sz="1100" u="none" strike="noStrike" dirty="0">
                          <a:effectLst/>
                          <a:hlinkClick r:id="rId7" action="ppaction://hlinkfile" tooltip="Ditta, 1980 #564"/>
                        </a:rPr>
                        <a:t> et al., 1980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70501" y="2234269"/>
            <a:ext cx="27603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00" dirty="0" smtClean="0"/>
              <a:t>1</a:t>
            </a:r>
          </a:p>
          <a:p>
            <a:r>
              <a:rPr lang="nl-BE" sz="1400" dirty="0" smtClean="0"/>
              <a:t>2</a:t>
            </a:r>
          </a:p>
          <a:p>
            <a:r>
              <a:rPr lang="nl-BE" sz="1400" dirty="0" smtClean="0"/>
              <a:t>3</a:t>
            </a:r>
          </a:p>
          <a:p>
            <a:r>
              <a:rPr lang="nl-BE" sz="1400" dirty="0" smtClean="0"/>
              <a:t>4</a:t>
            </a:r>
          </a:p>
          <a:p>
            <a:r>
              <a:rPr lang="nl-BE" sz="1400" dirty="0" smtClean="0"/>
              <a:t>5</a:t>
            </a:r>
          </a:p>
          <a:p>
            <a:r>
              <a:rPr lang="nl-BE" sz="1400" dirty="0"/>
              <a:t>6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60308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19036"/>
            <a:ext cx="4335060" cy="994172"/>
          </a:xfrm>
        </p:spPr>
        <p:txBody>
          <a:bodyPr>
            <a:normAutofit/>
          </a:bodyPr>
          <a:lstStyle/>
          <a:p>
            <a:r>
              <a:rPr lang="nl-BE" sz="2700" dirty="0" err="1"/>
              <a:t>Bacteria</a:t>
            </a:r>
            <a:r>
              <a:rPr lang="nl-BE" sz="2700" dirty="0"/>
              <a:t> are </a:t>
            </a:r>
            <a:r>
              <a:rPr lang="nl-BE" sz="2700" dirty="0" err="1"/>
              <a:t>everywhere</a:t>
            </a:r>
            <a:endParaRPr lang="en-GB" sz="2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390" y="1907153"/>
            <a:ext cx="4560610" cy="35551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71411" y="1664962"/>
            <a:ext cx="3811979" cy="4039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350" b="1" dirty="0"/>
              <a:t>They </a:t>
            </a:r>
            <a:r>
              <a:rPr lang="en-GB" sz="1350" b="1" dirty="0" smtClean="0"/>
              <a:t>live </a:t>
            </a:r>
            <a:r>
              <a:rPr lang="en-GB" sz="1350" dirty="0" smtClean="0"/>
              <a:t>independently </a:t>
            </a:r>
            <a:r>
              <a:rPr lang="en-GB" sz="1350" dirty="0"/>
              <a:t>in the environment (soil, water, air, …)</a:t>
            </a:r>
          </a:p>
          <a:p>
            <a:r>
              <a:rPr lang="en-GB" sz="1350" dirty="0"/>
              <a:t>sometimes in extreme environments (geyser, deep trenches, volcano)</a:t>
            </a:r>
          </a:p>
          <a:p>
            <a:r>
              <a:rPr lang="en-GB" sz="1350" dirty="0"/>
              <a:t>or in association with other living organisms</a:t>
            </a:r>
          </a:p>
          <a:p>
            <a:endParaRPr lang="en-GB" sz="1350" dirty="0"/>
          </a:p>
          <a:p>
            <a:r>
              <a:rPr lang="en-GB" sz="1350" dirty="0"/>
              <a:t>Microbes account for </a:t>
            </a:r>
            <a:r>
              <a:rPr lang="en-GB" sz="1350" b="1" dirty="0"/>
              <a:t>most of the diversity of life on our planet</a:t>
            </a:r>
            <a:r>
              <a:rPr lang="en-GB" sz="1350" dirty="0"/>
              <a:t>. More microbial species than plants, vertebrates, and insects combined.</a:t>
            </a:r>
          </a:p>
          <a:p>
            <a:endParaRPr lang="en-GB" sz="1350" dirty="0"/>
          </a:p>
          <a:p>
            <a:r>
              <a:rPr lang="en-GB" sz="1350" dirty="0"/>
              <a:t>In 1 gram soil: 10 000 000 000 </a:t>
            </a:r>
            <a:r>
              <a:rPr lang="en-GB" sz="1350" b="1" dirty="0"/>
              <a:t>bacterial</a:t>
            </a:r>
            <a:r>
              <a:rPr lang="en-GB" sz="1350" dirty="0"/>
              <a:t> cells</a:t>
            </a:r>
            <a:br>
              <a:rPr lang="en-GB" sz="1350" dirty="0"/>
            </a:br>
            <a:r>
              <a:rPr lang="en-GB" sz="1350" dirty="0"/>
              <a:t>and </a:t>
            </a:r>
            <a:r>
              <a:rPr lang="en-GB" sz="1350" b="1" dirty="0"/>
              <a:t>4,000 different bacterial species</a:t>
            </a:r>
          </a:p>
          <a:p>
            <a:endParaRPr lang="en-GB" sz="1350" dirty="0"/>
          </a:p>
          <a:p>
            <a:r>
              <a:rPr lang="en-GB" sz="1350" dirty="0"/>
              <a:t>Bacteria have been around for billions of years.</a:t>
            </a:r>
          </a:p>
          <a:p>
            <a:endParaRPr lang="en-GB" sz="1350" dirty="0"/>
          </a:p>
          <a:p>
            <a:r>
              <a:rPr lang="en-GB" sz="1350" dirty="0"/>
              <a:t>Have adapted to nearly every environment on earth and can eat just about anything, </a:t>
            </a:r>
            <a:r>
              <a:rPr lang="en-GB" sz="1350" dirty="0" smtClean="0"/>
              <a:t>including explosives, </a:t>
            </a:r>
            <a:r>
              <a:rPr lang="en-GB" sz="1350" dirty="0"/>
              <a:t>petroleum, and natural gas—all of which are toxic to us.</a:t>
            </a:r>
          </a:p>
        </p:txBody>
      </p:sp>
    </p:spTree>
    <p:extLst>
      <p:ext uri="{BB962C8B-B14F-4D97-AF65-F5344CB8AC3E}">
        <p14:creationId xmlns:p14="http://schemas.microsoft.com/office/powerpoint/2010/main" val="401046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2700" dirty="0" err="1"/>
              <a:t>Studying</a:t>
            </a:r>
            <a:r>
              <a:rPr lang="nl-BE" sz="2700" dirty="0"/>
              <a:t> </a:t>
            </a:r>
            <a:r>
              <a:rPr lang="nl-BE" sz="2700" dirty="0" err="1"/>
              <a:t>the</a:t>
            </a:r>
            <a:r>
              <a:rPr lang="nl-BE" sz="2700" dirty="0"/>
              <a:t> </a:t>
            </a:r>
            <a:r>
              <a:rPr lang="nl-BE" sz="2700" dirty="0" err="1" smtClean="0"/>
              <a:t>bacteria</a:t>
            </a:r>
            <a:r>
              <a:rPr lang="nl-BE" sz="2700" dirty="0"/>
              <a:t> </a:t>
            </a:r>
            <a:r>
              <a:rPr lang="nl-BE" sz="2700" dirty="0" smtClean="0"/>
              <a:t>(</a:t>
            </a:r>
            <a:r>
              <a:rPr lang="nl-BE" sz="2700" dirty="0" err="1" smtClean="0"/>
              <a:t>and</a:t>
            </a:r>
            <a:r>
              <a:rPr lang="nl-BE" sz="2700" dirty="0" smtClean="0"/>
              <a:t> </a:t>
            </a:r>
            <a:r>
              <a:rPr lang="nl-BE" sz="2700" dirty="0" err="1" smtClean="0"/>
              <a:t>genome</a:t>
            </a:r>
            <a:r>
              <a:rPr lang="nl-BE" sz="2700" dirty="0" smtClean="0"/>
              <a:t>) </a:t>
            </a:r>
            <a:r>
              <a:rPr lang="nl-BE" sz="2700" dirty="0"/>
              <a:t>is important in </a:t>
            </a:r>
            <a:r>
              <a:rPr lang="nl-BE" sz="2700" dirty="0" err="1"/>
              <a:t>many</a:t>
            </a:r>
            <a:r>
              <a:rPr lang="nl-BE" sz="2700" dirty="0"/>
              <a:t> </a:t>
            </a:r>
            <a:r>
              <a:rPr lang="nl-BE" sz="2700" dirty="0" err="1"/>
              <a:t>ways</a:t>
            </a:r>
            <a:endParaRPr lang="en-GB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039" y="2023084"/>
            <a:ext cx="4295233" cy="3263504"/>
          </a:xfrm>
        </p:spPr>
        <p:txBody>
          <a:bodyPr/>
          <a:lstStyle/>
          <a:p>
            <a:pPr marL="0" indent="0">
              <a:buNone/>
            </a:pPr>
            <a:r>
              <a:rPr lang="nl-BE" sz="1500" dirty="0" err="1"/>
              <a:t>To</a:t>
            </a:r>
            <a:r>
              <a:rPr lang="nl-BE" sz="1500" dirty="0"/>
              <a:t> </a:t>
            </a:r>
            <a:r>
              <a:rPr lang="nl-BE" sz="1500" dirty="0" err="1"/>
              <a:t>understand</a:t>
            </a:r>
            <a:r>
              <a:rPr lang="nl-BE" sz="1500" dirty="0"/>
              <a:t> </a:t>
            </a:r>
            <a:r>
              <a:rPr lang="nl-BE" sz="1500" dirty="0" err="1"/>
              <a:t>how</a:t>
            </a:r>
            <a:r>
              <a:rPr lang="nl-BE" sz="1500" dirty="0"/>
              <a:t> </a:t>
            </a:r>
            <a:r>
              <a:rPr lang="nl-BE" sz="1500" dirty="0" err="1"/>
              <a:t>they</a:t>
            </a:r>
            <a:r>
              <a:rPr lang="nl-BE" sz="1500" dirty="0"/>
              <a:t> </a:t>
            </a:r>
            <a:r>
              <a:rPr lang="nl-BE" sz="1500" dirty="0" err="1"/>
              <a:t>influence</a:t>
            </a:r>
            <a:r>
              <a:rPr lang="nl-BE" sz="1500" dirty="0"/>
              <a:t> human health</a:t>
            </a:r>
          </a:p>
          <a:p>
            <a:pPr marL="0" indent="0">
              <a:buNone/>
            </a:pPr>
            <a:r>
              <a:rPr lang="nl-BE" sz="1500" dirty="0" err="1"/>
              <a:t>To</a:t>
            </a:r>
            <a:r>
              <a:rPr lang="nl-BE" sz="1500" dirty="0"/>
              <a:t> </a:t>
            </a:r>
            <a:r>
              <a:rPr lang="nl-BE" sz="1500" dirty="0" err="1"/>
              <a:t>understand</a:t>
            </a:r>
            <a:r>
              <a:rPr lang="nl-BE" sz="1500" dirty="0"/>
              <a:t> </a:t>
            </a:r>
            <a:r>
              <a:rPr lang="nl-BE" sz="1500" dirty="0" err="1"/>
              <a:t>their</a:t>
            </a:r>
            <a:r>
              <a:rPr lang="nl-BE" sz="1500" dirty="0"/>
              <a:t> </a:t>
            </a:r>
            <a:r>
              <a:rPr lang="nl-BE" sz="1500" dirty="0" err="1"/>
              <a:t>contribution</a:t>
            </a:r>
            <a:r>
              <a:rPr lang="nl-BE" sz="1500" dirty="0"/>
              <a:t> </a:t>
            </a:r>
            <a:r>
              <a:rPr lang="nl-BE" sz="1500" dirty="0" err="1"/>
              <a:t>to</a:t>
            </a:r>
            <a:r>
              <a:rPr lang="nl-BE" sz="1500" dirty="0"/>
              <a:t> </a:t>
            </a:r>
            <a:r>
              <a:rPr lang="nl-BE" sz="1500" dirty="0" err="1"/>
              <a:t>nutrient</a:t>
            </a:r>
            <a:r>
              <a:rPr lang="nl-BE" sz="1500" dirty="0"/>
              <a:t> </a:t>
            </a:r>
            <a:r>
              <a:rPr lang="nl-BE" sz="1500" dirty="0" err="1"/>
              <a:t>cycling</a:t>
            </a:r>
            <a:r>
              <a:rPr lang="nl-BE" sz="1500" dirty="0"/>
              <a:t> (! </a:t>
            </a:r>
            <a:r>
              <a:rPr lang="nl-BE" sz="1500" dirty="0" err="1"/>
              <a:t>Soil</a:t>
            </a:r>
            <a:r>
              <a:rPr lang="nl-BE" sz="1500" dirty="0"/>
              <a:t> </a:t>
            </a:r>
            <a:r>
              <a:rPr lang="nl-BE" sz="1500" dirty="0" err="1"/>
              <a:t>bacteria</a:t>
            </a:r>
            <a:r>
              <a:rPr lang="nl-BE" sz="1500" dirty="0"/>
              <a:t> are </a:t>
            </a:r>
            <a:r>
              <a:rPr lang="nl-BE" sz="1500" dirty="0" err="1"/>
              <a:t>crucial</a:t>
            </a:r>
            <a:r>
              <a:rPr lang="nl-BE" sz="1500" dirty="0"/>
              <a:t> on Earth </a:t>
            </a:r>
            <a:r>
              <a:rPr lang="nl-BE" sz="1500" dirty="0" err="1"/>
              <a:t>for</a:t>
            </a:r>
            <a:r>
              <a:rPr lang="nl-BE" sz="1500" dirty="0"/>
              <a:t> </a:t>
            </a:r>
            <a:r>
              <a:rPr lang="nl-BE" sz="1500" dirty="0" err="1"/>
              <a:t>the</a:t>
            </a:r>
            <a:r>
              <a:rPr lang="nl-BE" sz="1500" dirty="0"/>
              <a:t> </a:t>
            </a:r>
            <a:r>
              <a:rPr lang="nl-BE" sz="1500" dirty="0" err="1"/>
              <a:t>organic</a:t>
            </a:r>
            <a:r>
              <a:rPr lang="nl-BE" sz="1500" dirty="0"/>
              <a:t> compound </a:t>
            </a:r>
            <a:r>
              <a:rPr lang="nl-BE" sz="1500" dirty="0" err="1"/>
              <a:t>mineralisation</a:t>
            </a:r>
            <a:r>
              <a:rPr lang="nl-BE" sz="1500" dirty="0"/>
              <a:t>)</a:t>
            </a:r>
          </a:p>
          <a:p>
            <a:pPr marL="0" indent="0">
              <a:buNone/>
            </a:pPr>
            <a:r>
              <a:rPr lang="nl-BE" sz="1500" dirty="0" err="1"/>
              <a:t>To</a:t>
            </a:r>
            <a:r>
              <a:rPr lang="nl-BE" sz="1500" dirty="0"/>
              <a:t> </a:t>
            </a:r>
            <a:r>
              <a:rPr lang="nl-BE" sz="1500" dirty="0" err="1"/>
              <a:t>understand</a:t>
            </a:r>
            <a:r>
              <a:rPr lang="nl-BE" sz="1500" dirty="0"/>
              <a:t> </a:t>
            </a:r>
            <a:r>
              <a:rPr lang="nl-BE" sz="1500" dirty="0" err="1"/>
              <a:t>how</a:t>
            </a:r>
            <a:r>
              <a:rPr lang="nl-BE" sz="1500" dirty="0"/>
              <a:t> </a:t>
            </a:r>
            <a:r>
              <a:rPr lang="nl-BE" sz="1500" dirty="0" err="1"/>
              <a:t>they</a:t>
            </a:r>
            <a:r>
              <a:rPr lang="nl-BE" sz="1500" dirty="0"/>
              <a:t> gave </a:t>
            </a:r>
            <a:r>
              <a:rPr lang="nl-BE" sz="1500" dirty="0" err="1"/>
              <a:t>rise</a:t>
            </a:r>
            <a:r>
              <a:rPr lang="nl-BE" sz="1500" dirty="0"/>
              <a:t> </a:t>
            </a:r>
            <a:r>
              <a:rPr lang="nl-BE" sz="1500" dirty="0" err="1"/>
              <a:t>to</a:t>
            </a:r>
            <a:r>
              <a:rPr lang="nl-BE" sz="1500" dirty="0"/>
              <a:t> </a:t>
            </a:r>
            <a:r>
              <a:rPr lang="nl-BE" sz="1500" dirty="0" err="1"/>
              <a:t>Eukaryotic</a:t>
            </a:r>
            <a:r>
              <a:rPr lang="nl-BE" sz="1500" dirty="0"/>
              <a:t> life (</a:t>
            </a:r>
            <a:r>
              <a:rPr lang="nl-BE" sz="1500" dirty="0" err="1"/>
              <a:t>evolutionary</a:t>
            </a:r>
            <a:r>
              <a:rPr lang="nl-BE" sz="1500" dirty="0"/>
              <a:t> </a:t>
            </a:r>
            <a:r>
              <a:rPr lang="nl-BE" sz="1500" dirty="0" err="1"/>
              <a:t>perspective</a:t>
            </a:r>
            <a:r>
              <a:rPr lang="nl-BE" sz="1500" dirty="0"/>
              <a:t>)</a:t>
            </a:r>
          </a:p>
          <a:p>
            <a:pPr marL="0" indent="0">
              <a:buNone/>
            </a:pPr>
            <a:r>
              <a:rPr lang="nl-BE" sz="1500" dirty="0" err="1"/>
              <a:t>To</a:t>
            </a:r>
            <a:r>
              <a:rPr lang="nl-BE" sz="1500" dirty="0"/>
              <a:t> </a:t>
            </a:r>
            <a:r>
              <a:rPr lang="nl-BE" sz="1500" dirty="0" err="1"/>
              <a:t>use</a:t>
            </a:r>
            <a:r>
              <a:rPr lang="nl-BE" sz="1500" dirty="0"/>
              <a:t> </a:t>
            </a:r>
            <a:r>
              <a:rPr lang="nl-BE" sz="1500" dirty="0" err="1"/>
              <a:t>the</a:t>
            </a:r>
            <a:r>
              <a:rPr lang="nl-BE" sz="1500" dirty="0"/>
              <a:t> </a:t>
            </a:r>
            <a:r>
              <a:rPr lang="nl-BE" sz="1500" dirty="0" err="1"/>
              <a:t>genome</a:t>
            </a:r>
            <a:r>
              <a:rPr lang="nl-BE" sz="1500" dirty="0"/>
              <a:t> information </a:t>
            </a:r>
            <a:r>
              <a:rPr lang="nl-BE" sz="1500" dirty="0" err="1"/>
              <a:t>and</a:t>
            </a:r>
            <a:r>
              <a:rPr lang="nl-BE" sz="1500" dirty="0"/>
              <a:t> </a:t>
            </a:r>
            <a:r>
              <a:rPr lang="nl-BE" sz="1500" dirty="0" err="1"/>
              <a:t>the</a:t>
            </a:r>
            <a:r>
              <a:rPr lang="nl-BE" sz="1500" dirty="0"/>
              <a:t> </a:t>
            </a:r>
            <a:r>
              <a:rPr lang="nl-BE" sz="1500" dirty="0" err="1"/>
              <a:t>bacteria</a:t>
            </a:r>
            <a:r>
              <a:rPr lang="nl-BE" sz="1500" dirty="0"/>
              <a:t> </a:t>
            </a:r>
            <a:r>
              <a:rPr lang="nl-BE" sz="1500" dirty="0" err="1"/>
              <a:t>to</a:t>
            </a:r>
            <a:r>
              <a:rPr lang="nl-BE" sz="1500" dirty="0"/>
              <a:t> produce </a:t>
            </a:r>
            <a:r>
              <a:rPr lang="nl-BE" sz="1500" dirty="0" err="1"/>
              <a:t>pharmaceuticals</a:t>
            </a:r>
            <a:r>
              <a:rPr lang="nl-BE" sz="1500" dirty="0"/>
              <a:t> (</a:t>
            </a:r>
            <a:r>
              <a:rPr lang="nl-BE" sz="1500" dirty="0" err="1"/>
              <a:t>antibiotics</a:t>
            </a:r>
            <a:r>
              <a:rPr lang="nl-BE" sz="1500" dirty="0"/>
              <a:t>, </a:t>
            </a:r>
            <a:r>
              <a:rPr lang="nl-BE" sz="1500" dirty="0" err="1"/>
              <a:t>sugars</a:t>
            </a:r>
            <a:r>
              <a:rPr lang="nl-BE" sz="1500" dirty="0"/>
              <a:t>, </a:t>
            </a:r>
            <a:r>
              <a:rPr lang="nl-BE" sz="1500" dirty="0" err="1"/>
              <a:t>hormones</a:t>
            </a:r>
            <a:r>
              <a:rPr lang="nl-BE" sz="1500" dirty="0"/>
              <a:t>, </a:t>
            </a:r>
            <a:r>
              <a:rPr lang="nl-BE" sz="1500" dirty="0" err="1"/>
              <a:t>bioplastics</a:t>
            </a:r>
            <a:r>
              <a:rPr lang="nl-BE" sz="1500" dirty="0"/>
              <a:t>, </a:t>
            </a:r>
            <a:r>
              <a:rPr lang="nl-BE" sz="1500" dirty="0" err="1"/>
              <a:t>biofuels</a:t>
            </a:r>
            <a:r>
              <a:rPr lang="nl-BE" sz="1500" dirty="0"/>
              <a:t>…)</a:t>
            </a:r>
          </a:p>
          <a:p>
            <a:pPr marL="0" indent="0">
              <a:buNone/>
            </a:pPr>
            <a:r>
              <a:rPr lang="nl-BE" sz="1500" dirty="0" err="1"/>
              <a:t>To</a:t>
            </a:r>
            <a:r>
              <a:rPr lang="nl-BE" sz="1500" dirty="0"/>
              <a:t> clean-up </a:t>
            </a:r>
            <a:r>
              <a:rPr lang="nl-BE" sz="1500" dirty="0" err="1"/>
              <a:t>our</a:t>
            </a:r>
            <a:r>
              <a:rPr lang="nl-BE" sz="1500" dirty="0"/>
              <a:t> environment: ‘</a:t>
            </a:r>
            <a:r>
              <a:rPr lang="nl-BE" sz="1500" dirty="0" err="1"/>
              <a:t>contaminants</a:t>
            </a:r>
            <a:r>
              <a:rPr lang="nl-BE" sz="1500" dirty="0"/>
              <a:t>’ </a:t>
            </a:r>
            <a:r>
              <a:rPr lang="nl-BE" sz="1500" dirty="0" err="1"/>
              <a:t>can</a:t>
            </a:r>
            <a:r>
              <a:rPr lang="nl-BE" sz="1500" dirty="0"/>
              <a:t> </a:t>
            </a:r>
            <a:r>
              <a:rPr lang="nl-BE" sz="1500" dirty="0" err="1"/>
              <a:t>be</a:t>
            </a:r>
            <a:r>
              <a:rPr lang="nl-BE" sz="1500" dirty="0"/>
              <a:t> food </a:t>
            </a:r>
            <a:r>
              <a:rPr lang="nl-BE" sz="1500" dirty="0" err="1"/>
              <a:t>for</a:t>
            </a:r>
            <a:r>
              <a:rPr lang="nl-BE" sz="1500" dirty="0"/>
              <a:t> </a:t>
            </a:r>
            <a:r>
              <a:rPr lang="nl-BE" sz="1500" dirty="0" err="1"/>
              <a:t>bacteria</a:t>
            </a:r>
            <a:r>
              <a:rPr lang="nl-BE" sz="1500" dirty="0"/>
              <a:t>: e.g. diesel-</a:t>
            </a:r>
            <a:r>
              <a:rPr lang="nl-BE" sz="1500" dirty="0" err="1"/>
              <a:t>eating</a:t>
            </a:r>
            <a:r>
              <a:rPr lang="nl-BE" sz="1500" dirty="0"/>
              <a:t> </a:t>
            </a:r>
            <a:r>
              <a:rPr lang="nl-BE" sz="1500" dirty="0" err="1"/>
              <a:t>bacteria</a:t>
            </a:r>
            <a:endParaRPr lang="nl-BE" sz="1500" dirty="0"/>
          </a:p>
        </p:txBody>
      </p:sp>
      <p:pic>
        <p:nvPicPr>
          <p:cNvPr id="13314" name="Picture 2" descr="Image result for human health microbi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186" y="2027834"/>
            <a:ext cx="3207816" cy="333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/>
          <p:cNvGrpSpPr/>
          <p:nvPr/>
        </p:nvGrpSpPr>
        <p:grpSpPr>
          <a:xfrm>
            <a:off x="5219000" y="2008013"/>
            <a:ext cx="3501689" cy="3502450"/>
            <a:chOff x="7605977" y="1374965"/>
            <a:chExt cx="4215954" cy="4391526"/>
          </a:xfrm>
        </p:grpSpPr>
        <p:sp>
          <p:nvSpPr>
            <p:cNvPr id="27" name="Rectangle 26"/>
            <p:cNvSpPr/>
            <p:nvPr/>
          </p:nvSpPr>
          <p:spPr>
            <a:xfrm>
              <a:off x="7605977" y="1374965"/>
              <a:ext cx="4215954" cy="4391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7839322" y="1883748"/>
              <a:ext cx="3716441" cy="3273729"/>
              <a:chOff x="7839322" y="1883748"/>
              <a:chExt cx="3716441" cy="3273729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17213" y="1883748"/>
                <a:ext cx="3638550" cy="2895599"/>
              </a:xfrm>
              <a:prstGeom prst="rect">
                <a:avLst/>
              </a:prstGeom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7839322" y="4636507"/>
                <a:ext cx="3514477" cy="520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BE" sz="1050" i="1" dirty="0" err="1"/>
                  <a:t>Several</a:t>
                </a:r>
                <a:r>
                  <a:rPr lang="nl-BE" sz="1050" i="1" dirty="0"/>
                  <a:t> </a:t>
                </a:r>
                <a:r>
                  <a:rPr lang="nl-BE" sz="1050" i="1" dirty="0" err="1"/>
                  <a:t>heterotrophic</a:t>
                </a:r>
                <a:r>
                  <a:rPr lang="nl-BE" sz="1050" i="1" dirty="0"/>
                  <a:t> </a:t>
                </a:r>
                <a:r>
                  <a:rPr lang="nl-BE" sz="1050" i="1" dirty="0" err="1"/>
                  <a:t>bacteria</a:t>
                </a:r>
                <a:r>
                  <a:rPr lang="nl-BE" sz="1050" i="1" dirty="0"/>
                  <a:t> break down </a:t>
                </a:r>
                <a:r>
                  <a:rPr lang="nl-BE" sz="1050" i="1" dirty="0" err="1" smtClean="0"/>
                  <a:t>organic</a:t>
                </a:r>
                <a:r>
                  <a:rPr lang="nl-BE" sz="1050" i="1" dirty="0" smtClean="0"/>
                  <a:t> matter </a:t>
                </a:r>
                <a:r>
                  <a:rPr lang="nl-BE" sz="1050" i="1" dirty="0" err="1"/>
                  <a:t>into</a:t>
                </a:r>
                <a:r>
                  <a:rPr lang="nl-BE" sz="1050" i="1" dirty="0"/>
                  <a:t> </a:t>
                </a:r>
                <a:r>
                  <a:rPr lang="nl-BE" sz="1050" i="1" dirty="0" err="1"/>
                  <a:t>usable</a:t>
                </a:r>
                <a:r>
                  <a:rPr lang="nl-BE" sz="1050" i="1" dirty="0"/>
                  <a:t> </a:t>
                </a:r>
                <a:r>
                  <a:rPr lang="nl-BE" sz="1050" i="1" dirty="0" err="1"/>
                  <a:t>compounds</a:t>
                </a:r>
                <a:r>
                  <a:rPr lang="nl-BE" sz="1050" i="1" dirty="0"/>
                  <a:t> </a:t>
                </a:r>
                <a:r>
                  <a:rPr lang="nl-BE" sz="1050" i="1" dirty="0" err="1"/>
                  <a:t>for</a:t>
                </a:r>
                <a:r>
                  <a:rPr lang="nl-BE" sz="1050" i="1" dirty="0"/>
                  <a:t> </a:t>
                </a:r>
                <a:r>
                  <a:rPr lang="nl-BE" sz="1050" i="1" dirty="0" err="1"/>
                  <a:t>plants</a:t>
                </a:r>
                <a:endParaRPr lang="en-GB" sz="1050" i="1" dirty="0"/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5338629" y="1789056"/>
            <a:ext cx="3410892" cy="3708640"/>
            <a:chOff x="2528487" y="1357731"/>
            <a:chExt cx="4215954" cy="4673931"/>
          </a:xfrm>
        </p:grpSpPr>
        <p:sp>
          <p:nvSpPr>
            <p:cNvPr id="29" name="Rectangle 28"/>
            <p:cNvSpPr/>
            <p:nvPr/>
          </p:nvSpPr>
          <p:spPr>
            <a:xfrm>
              <a:off x="2528487" y="1542494"/>
              <a:ext cx="4215954" cy="44303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2689886" y="1357731"/>
              <a:ext cx="3782441" cy="4673931"/>
              <a:chOff x="7895253" y="1342340"/>
              <a:chExt cx="3782441" cy="4673931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5"/>
              <a:srcRect l="52392" t="29472" r="14193" b="12590"/>
              <a:stretch/>
            </p:blipFill>
            <p:spPr>
              <a:xfrm>
                <a:off x="7895253" y="1342340"/>
                <a:ext cx="3782441" cy="3689046"/>
              </a:xfrm>
              <a:prstGeom prst="rect">
                <a:avLst/>
              </a:prstGeom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8122660" y="5031386"/>
                <a:ext cx="3327626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BE" sz="1050" i="1" dirty="0" err="1"/>
                  <a:t>Several</a:t>
                </a:r>
                <a:r>
                  <a:rPr lang="nl-BE" sz="1050" i="1" dirty="0"/>
                  <a:t> species of </a:t>
                </a:r>
                <a:r>
                  <a:rPr lang="nl-BE" sz="1050" i="1" dirty="0" err="1"/>
                  <a:t>bacteria</a:t>
                </a:r>
                <a:r>
                  <a:rPr lang="nl-BE" sz="1050" i="1" dirty="0"/>
                  <a:t> living in </a:t>
                </a:r>
                <a:r>
                  <a:rPr lang="nl-BE" sz="1050" i="1" dirty="0" err="1"/>
                  <a:t>soil</a:t>
                </a:r>
                <a:r>
                  <a:rPr lang="nl-BE" sz="1050" i="1" dirty="0"/>
                  <a:t> have </a:t>
                </a:r>
                <a:r>
                  <a:rPr lang="nl-BE" sz="1050" i="1" dirty="0" err="1"/>
                  <a:t>the</a:t>
                </a:r>
                <a:r>
                  <a:rPr lang="nl-BE" sz="1050" i="1" dirty="0"/>
                  <a:t> </a:t>
                </a:r>
                <a:r>
                  <a:rPr lang="nl-BE" sz="1050" i="1" dirty="0" err="1"/>
                  <a:t>ability</a:t>
                </a:r>
                <a:r>
                  <a:rPr lang="nl-BE" sz="1050" i="1" dirty="0"/>
                  <a:t> </a:t>
                </a:r>
                <a:r>
                  <a:rPr lang="nl-BE" sz="1050" i="1" dirty="0" err="1"/>
                  <a:t>to</a:t>
                </a:r>
                <a:r>
                  <a:rPr lang="nl-BE" sz="1050" i="1" dirty="0"/>
                  <a:t> </a:t>
                </a:r>
                <a:r>
                  <a:rPr lang="nl-BE" sz="1050" i="1" dirty="0" err="1"/>
                  <a:t>uptake</a:t>
                </a:r>
                <a:r>
                  <a:rPr lang="nl-BE" sz="1050" i="1" dirty="0"/>
                  <a:t> N</a:t>
                </a:r>
                <a:r>
                  <a:rPr lang="nl-BE" sz="1050" i="1" baseline="-25000" dirty="0"/>
                  <a:t>2</a:t>
                </a:r>
                <a:r>
                  <a:rPr lang="nl-BE" sz="1050" i="1" dirty="0"/>
                  <a:t>, </a:t>
                </a:r>
                <a:r>
                  <a:rPr lang="nl-BE" sz="1050" i="1" dirty="0" err="1"/>
                  <a:t>and</a:t>
                </a:r>
                <a:r>
                  <a:rPr lang="nl-BE" sz="1050" i="1" dirty="0"/>
                  <a:t> </a:t>
                </a:r>
                <a:r>
                  <a:rPr lang="nl-BE" sz="1050" i="1" dirty="0" err="1"/>
                  <a:t>convert</a:t>
                </a:r>
                <a:r>
                  <a:rPr lang="nl-BE" sz="1050" i="1" dirty="0"/>
                  <a:t> </a:t>
                </a:r>
                <a:r>
                  <a:rPr lang="nl-BE" sz="1050" i="1" dirty="0" err="1"/>
                  <a:t>to</a:t>
                </a:r>
                <a:r>
                  <a:rPr lang="nl-BE" sz="1050" i="1" dirty="0"/>
                  <a:t> NH</a:t>
                </a:r>
                <a:r>
                  <a:rPr lang="nl-BE" sz="1050" i="1" baseline="-25000" dirty="0"/>
                  <a:t>3</a:t>
                </a:r>
                <a:r>
                  <a:rPr lang="nl-BE" sz="1050" i="1" dirty="0"/>
                  <a:t>. </a:t>
                </a:r>
                <a:r>
                  <a:rPr lang="nl-BE" sz="1050" i="1" dirty="0" err="1"/>
                  <a:t>Other</a:t>
                </a:r>
                <a:r>
                  <a:rPr lang="nl-BE" sz="1050" i="1" dirty="0"/>
                  <a:t> </a:t>
                </a:r>
                <a:r>
                  <a:rPr lang="nl-BE" sz="1050" i="1" dirty="0" err="1"/>
                  <a:t>bacteria</a:t>
                </a:r>
                <a:r>
                  <a:rPr lang="nl-BE" sz="1050" i="1" dirty="0"/>
                  <a:t> </a:t>
                </a:r>
                <a:r>
                  <a:rPr lang="nl-BE" sz="1050" i="1" dirty="0" err="1"/>
                  <a:t>convert</a:t>
                </a:r>
                <a:r>
                  <a:rPr lang="nl-BE" sz="1050" i="1" dirty="0"/>
                  <a:t> </a:t>
                </a:r>
                <a:r>
                  <a:rPr lang="nl-BE" sz="1050" i="1" dirty="0" err="1"/>
                  <a:t>this</a:t>
                </a:r>
                <a:r>
                  <a:rPr lang="nl-BE" sz="1050" i="1" dirty="0"/>
                  <a:t> ammonia </a:t>
                </a:r>
                <a:r>
                  <a:rPr lang="nl-BE" sz="1050" i="1" dirty="0" err="1"/>
                  <a:t>to</a:t>
                </a:r>
                <a:r>
                  <a:rPr lang="nl-BE" sz="1050" i="1" dirty="0"/>
                  <a:t> </a:t>
                </a:r>
                <a:r>
                  <a:rPr lang="nl-BE" sz="1050" i="1" dirty="0" err="1"/>
                  <a:t>nitrite</a:t>
                </a:r>
                <a:r>
                  <a:rPr lang="nl-BE" sz="1050" i="1" dirty="0"/>
                  <a:t> (NO</a:t>
                </a:r>
                <a:r>
                  <a:rPr lang="nl-BE" sz="1050" i="1" baseline="-25000" dirty="0"/>
                  <a:t>2</a:t>
                </a:r>
                <a:r>
                  <a:rPr lang="nl-BE" sz="1050" i="1" dirty="0"/>
                  <a:t>) </a:t>
                </a:r>
                <a:r>
                  <a:rPr lang="nl-BE" sz="1050" i="1" dirty="0" err="1"/>
                  <a:t>and</a:t>
                </a:r>
                <a:r>
                  <a:rPr lang="nl-BE" sz="1050" i="1" dirty="0"/>
                  <a:t> </a:t>
                </a:r>
                <a:r>
                  <a:rPr lang="nl-BE" sz="1050" i="1" dirty="0" err="1"/>
                  <a:t>nitrate</a:t>
                </a:r>
                <a:r>
                  <a:rPr lang="nl-BE" sz="1050" i="1" dirty="0"/>
                  <a:t> (NO</a:t>
                </a:r>
                <a:r>
                  <a:rPr lang="nl-BE" sz="1050" i="1" baseline="-25000" dirty="0"/>
                  <a:t>3</a:t>
                </a:r>
                <a:r>
                  <a:rPr lang="nl-BE" sz="1050" i="1" dirty="0"/>
                  <a:t>)</a:t>
                </a:r>
                <a:endParaRPr lang="en-GB" sz="1050" i="1" dirty="0"/>
              </a:p>
            </p:txBody>
          </p:sp>
        </p:grp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6108" y="1543871"/>
            <a:ext cx="3166036" cy="3953825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5233634" y="1543871"/>
            <a:ext cx="3587250" cy="3897987"/>
            <a:chOff x="7318875" y="612259"/>
            <a:chExt cx="4505527" cy="4883505"/>
          </a:xfrm>
        </p:grpSpPr>
        <p:sp>
          <p:nvSpPr>
            <p:cNvPr id="36" name="Rectangle 35"/>
            <p:cNvSpPr/>
            <p:nvPr/>
          </p:nvSpPr>
          <p:spPr>
            <a:xfrm>
              <a:off x="7318875" y="612259"/>
              <a:ext cx="4505527" cy="48835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7879018" y="1384300"/>
              <a:ext cx="3655086" cy="3404272"/>
              <a:chOff x="4787982" y="4234573"/>
              <a:chExt cx="3655086" cy="3404272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87982" y="4234573"/>
                <a:ext cx="3286125" cy="2486025"/>
              </a:xfrm>
              <a:prstGeom prst="rect">
                <a:avLst/>
              </a:prstGeom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4787982" y="6653960"/>
                <a:ext cx="3655086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BE" sz="1050" dirty="0" err="1"/>
                  <a:t>Some</a:t>
                </a:r>
                <a:r>
                  <a:rPr lang="nl-BE" sz="1050" dirty="0"/>
                  <a:t> </a:t>
                </a:r>
                <a:r>
                  <a:rPr lang="nl-BE" sz="1050" dirty="0" err="1"/>
                  <a:t>bacteria</a:t>
                </a:r>
                <a:r>
                  <a:rPr lang="nl-BE" sz="1050" dirty="0"/>
                  <a:t> make </a:t>
                </a:r>
                <a:r>
                  <a:rPr lang="nl-BE" sz="1050" dirty="0" err="1"/>
                  <a:t>antibiotics</a:t>
                </a:r>
                <a:r>
                  <a:rPr lang="nl-BE" sz="1050" dirty="0"/>
                  <a:t> </a:t>
                </a:r>
                <a:r>
                  <a:rPr lang="nl-BE" sz="1050" dirty="0" err="1"/>
                  <a:t>to</a:t>
                </a:r>
                <a:r>
                  <a:rPr lang="nl-BE" sz="1050" dirty="0"/>
                  <a:t> </a:t>
                </a:r>
                <a:r>
                  <a:rPr lang="nl-BE" sz="1050" dirty="0" err="1"/>
                  <a:t>kill</a:t>
                </a:r>
                <a:r>
                  <a:rPr lang="nl-BE" sz="1050" dirty="0"/>
                  <a:t> </a:t>
                </a:r>
                <a:r>
                  <a:rPr lang="nl-BE" sz="1050" dirty="0" err="1"/>
                  <a:t>pathogenic</a:t>
                </a:r>
                <a:r>
                  <a:rPr lang="nl-BE" sz="1050" dirty="0"/>
                  <a:t> </a:t>
                </a:r>
                <a:r>
                  <a:rPr lang="nl-BE" sz="1050" dirty="0" err="1"/>
                  <a:t>bacteria</a:t>
                </a:r>
                <a:r>
                  <a:rPr lang="nl-BE" sz="1050" dirty="0"/>
                  <a:t>, </a:t>
                </a:r>
              </a:p>
              <a:p>
                <a:r>
                  <a:rPr lang="nl-BE" sz="1050" dirty="0" err="1"/>
                  <a:t>Streptomycin</a:t>
                </a:r>
                <a:r>
                  <a:rPr lang="nl-BE" sz="1050" dirty="0"/>
                  <a:t> </a:t>
                </a:r>
                <a:r>
                  <a:rPr lang="nl-BE" sz="1050" dirty="0" err="1"/>
                  <a:t>and</a:t>
                </a:r>
                <a:r>
                  <a:rPr lang="nl-BE" sz="1050" dirty="0"/>
                  <a:t> </a:t>
                </a:r>
                <a:r>
                  <a:rPr lang="nl-BE" sz="1050" dirty="0" err="1"/>
                  <a:t>Erythromycin</a:t>
                </a:r>
                <a:r>
                  <a:rPr lang="nl-BE" sz="1050" dirty="0"/>
                  <a:t> are made </a:t>
                </a:r>
                <a:r>
                  <a:rPr lang="nl-BE" sz="1050" dirty="0" err="1"/>
                  <a:t>by</a:t>
                </a:r>
                <a:r>
                  <a:rPr lang="nl-BE" sz="1050" dirty="0"/>
                  <a:t> </a:t>
                </a:r>
                <a:r>
                  <a:rPr lang="nl-BE" sz="1050" dirty="0" err="1"/>
                  <a:t>bacteria</a:t>
                </a:r>
                <a:endParaRPr lang="en-GB" sz="1050" dirty="0"/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5228306" y="1625256"/>
            <a:ext cx="3558370" cy="3816602"/>
            <a:chOff x="7803288" y="1542494"/>
            <a:chExt cx="4744493" cy="5088802"/>
          </a:xfrm>
        </p:grpSpPr>
        <p:sp>
          <p:nvSpPr>
            <p:cNvPr id="38" name="Rectangle 37"/>
            <p:cNvSpPr/>
            <p:nvPr/>
          </p:nvSpPr>
          <p:spPr>
            <a:xfrm>
              <a:off x="7803288" y="1542494"/>
              <a:ext cx="4744493" cy="50888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8720716" y="2298315"/>
              <a:ext cx="3327627" cy="2836907"/>
              <a:chOff x="8647153" y="3773506"/>
              <a:chExt cx="3327627" cy="2836907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64373" y="3773506"/>
                <a:ext cx="2893188" cy="2470401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8647153" y="6056416"/>
                <a:ext cx="3327627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BE" sz="1050" i="1" dirty="0" err="1"/>
                  <a:t>Use</a:t>
                </a:r>
                <a:r>
                  <a:rPr lang="nl-BE" sz="1050" i="1" dirty="0"/>
                  <a:t> of </a:t>
                </a:r>
                <a:r>
                  <a:rPr lang="nl-BE" sz="1050" i="1" dirty="0" err="1"/>
                  <a:t>bacteria</a:t>
                </a:r>
                <a:r>
                  <a:rPr lang="nl-BE" sz="1050" i="1" dirty="0"/>
                  <a:t> in </a:t>
                </a:r>
                <a:r>
                  <a:rPr lang="nl-BE" sz="1050" i="1" dirty="0" err="1"/>
                  <a:t>the</a:t>
                </a:r>
                <a:r>
                  <a:rPr lang="nl-BE" sz="1050" i="1" dirty="0"/>
                  <a:t> </a:t>
                </a:r>
                <a:r>
                  <a:rPr lang="nl-BE" sz="1050" i="1" dirty="0" err="1"/>
                  <a:t>production</a:t>
                </a:r>
                <a:r>
                  <a:rPr lang="nl-BE" sz="1050" i="1" dirty="0"/>
                  <a:t> of yoghurt, </a:t>
                </a:r>
                <a:r>
                  <a:rPr lang="nl-BE" sz="1050" i="1" dirty="0" err="1"/>
                  <a:t>cheese</a:t>
                </a:r>
                <a:r>
                  <a:rPr lang="nl-BE" sz="1050" i="1" dirty="0"/>
                  <a:t>, beer</a:t>
                </a:r>
                <a:endParaRPr lang="en-GB" sz="1050" i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852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illumina chi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095" y="4553400"/>
            <a:ext cx="2158491" cy="139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2700" dirty="0" err="1"/>
              <a:t>Genome</a:t>
            </a:r>
            <a:r>
              <a:rPr lang="nl-BE" sz="2700" dirty="0"/>
              <a:t> </a:t>
            </a:r>
            <a:r>
              <a:rPr lang="nl-BE" sz="2700" dirty="0" err="1"/>
              <a:t>insights</a:t>
            </a:r>
            <a:r>
              <a:rPr lang="nl-BE" sz="2700" dirty="0"/>
              <a:t> </a:t>
            </a:r>
            <a:r>
              <a:rPr lang="nl-BE" sz="2700" dirty="0" smtClean="0"/>
              <a:t>in </a:t>
            </a:r>
            <a:r>
              <a:rPr lang="nl-BE" sz="2700" dirty="0" err="1" smtClean="0"/>
              <a:t>bacteria</a:t>
            </a:r>
            <a:r>
              <a:rPr lang="nl-BE" sz="2700" dirty="0" smtClean="0"/>
              <a:t> </a:t>
            </a:r>
            <a:r>
              <a:rPr lang="nl-BE" sz="2700" dirty="0" err="1" smtClean="0"/>
              <a:t>revealed</a:t>
            </a:r>
            <a:r>
              <a:rPr lang="nl-BE" sz="2700" dirty="0" smtClean="0"/>
              <a:t> </a:t>
            </a:r>
            <a:r>
              <a:rPr lang="nl-BE" sz="2700" dirty="0" err="1"/>
              <a:t>drastically</a:t>
            </a:r>
            <a:r>
              <a:rPr lang="nl-BE" sz="2700" dirty="0"/>
              <a:t> new </a:t>
            </a:r>
            <a:r>
              <a:rPr lang="nl-BE" sz="2700" dirty="0" err="1" smtClean="0"/>
              <a:t>insights</a:t>
            </a:r>
            <a:r>
              <a:rPr lang="nl-BE" sz="2700" dirty="0" smtClean="0"/>
              <a:t> in </a:t>
            </a:r>
            <a:r>
              <a:rPr lang="nl-BE" sz="2700" dirty="0" err="1"/>
              <a:t>the</a:t>
            </a:r>
            <a:r>
              <a:rPr lang="nl-BE" sz="2700" dirty="0"/>
              <a:t> tree of life!</a:t>
            </a:r>
            <a:endParaRPr lang="en-GB" sz="2700" dirty="0"/>
          </a:p>
        </p:txBody>
      </p:sp>
      <p:sp>
        <p:nvSpPr>
          <p:cNvPr id="3" name="Rectangle 2"/>
          <p:cNvSpPr/>
          <p:nvPr/>
        </p:nvSpPr>
        <p:spPr>
          <a:xfrm>
            <a:off x="0" y="6434112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900" dirty="0"/>
              <a:t>http://sitn.hms.harvard.edu/flash/2014/origins-of-eukaryotes-who-are-our-closest-relatives/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3948" b="36231"/>
          <a:stretch/>
        </p:blipFill>
        <p:spPr>
          <a:xfrm>
            <a:off x="657497" y="2654628"/>
            <a:ext cx="7361485" cy="24303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10040" y="1919646"/>
            <a:ext cx="1759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BE" dirty="0" smtClean="0"/>
              <a:t>First</a:t>
            </a:r>
            <a:br>
              <a:rPr lang="nl-BE" dirty="0" smtClean="0"/>
            </a:br>
            <a:r>
              <a:rPr lang="nl-BE" dirty="0" smtClean="0"/>
              <a:t>3-domains </a:t>
            </a:r>
            <a:r>
              <a:rPr lang="nl-BE" dirty="0"/>
              <a:t>of life</a:t>
            </a:r>
            <a:endParaRPr lang="en-GB" dirty="0"/>
          </a:p>
        </p:txBody>
      </p:sp>
      <p:sp>
        <p:nvSpPr>
          <p:cNvPr id="8" name="Right Arrow 7"/>
          <p:cNvSpPr/>
          <p:nvPr/>
        </p:nvSpPr>
        <p:spPr>
          <a:xfrm>
            <a:off x="4073086" y="2176327"/>
            <a:ext cx="633793" cy="44116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350"/>
          </a:p>
        </p:txBody>
      </p:sp>
      <p:sp>
        <p:nvSpPr>
          <p:cNvPr id="15" name="TextBox 14"/>
          <p:cNvSpPr txBox="1"/>
          <p:nvPr/>
        </p:nvSpPr>
        <p:spPr>
          <a:xfrm>
            <a:off x="5294817" y="1927412"/>
            <a:ext cx="175945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nl-BE" dirty="0" err="1" smtClean="0"/>
              <a:t>Now</a:t>
            </a:r>
            <a:endParaRPr lang="nl-BE" dirty="0" smtClean="0"/>
          </a:p>
          <a:p>
            <a:pPr algn="ctr"/>
            <a:r>
              <a:rPr lang="nl-BE" dirty="0" smtClean="0"/>
              <a:t>2-domains </a:t>
            </a:r>
            <a:r>
              <a:rPr lang="nl-BE" dirty="0"/>
              <a:t>of life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0" y="4944460"/>
            <a:ext cx="3353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 dirty="0"/>
              <a:t>Archaea are </a:t>
            </a:r>
            <a:r>
              <a:rPr lang="nl-BE" b="1" dirty="0" err="1"/>
              <a:t>our</a:t>
            </a:r>
            <a:r>
              <a:rPr lang="nl-BE" b="1" dirty="0"/>
              <a:t> </a:t>
            </a:r>
            <a:r>
              <a:rPr lang="nl-BE" b="1" dirty="0" err="1"/>
              <a:t>closest</a:t>
            </a:r>
            <a:r>
              <a:rPr lang="nl-BE" b="1" dirty="0"/>
              <a:t> </a:t>
            </a:r>
            <a:r>
              <a:rPr lang="nl-BE" b="1" dirty="0" err="1"/>
              <a:t>relatives</a:t>
            </a:r>
            <a:r>
              <a:rPr lang="nl-BE" b="1" dirty="0"/>
              <a:t>!</a:t>
            </a:r>
            <a:endParaRPr lang="en-GB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073679" y="2044934"/>
            <a:ext cx="17027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050" dirty="0"/>
              <a:t>Williams et al., 2013 Nature</a:t>
            </a:r>
          </a:p>
          <a:p>
            <a:r>
              <a:rPr lang="nl-BE" sz="1050" dirty="0"/>
              <a:t>Hug et al., 2016, Nature</a:t>
            </a:r>
            <a:endParaRPr lang="en-GB" sz="1050" dirty="0"/>
          </a:p>
        </p:txBody>
      </p:sp>
      <p:sp>
        <p:nvSpPr>
          <p:cNvPr id="12" name="Rectangle 11"/>
          <p:cNvSpPr/>
          <p:nvPr/>
        </p:nvSpPr>
        <p:spPr>
          <a:xfrm>
            <a:off x="73374" y="6203280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900" dirty="0"/>
              <a:t>http://www.nature.com/nature/journal/v504/n7479/full/nature12779.html</a:t>
            </a:r>
          </a:p>
        </p:txBody>
      </p:sp>
      <p:sp>
        <p:nvSpPr>
          <p:cNvPr id="6" name="Oval 5"/>
          <p:cNvSpPr/>
          <p:nvPr/>
        </p:nvSpPr>
        <p:spPr>
          <a:xfrm>
            <a:off x="2359374" y="2597572"/>
            <a:ext cx="816746" cy="470312"/>
          </a:xfrm>
          <a:prstGeom prst="ellipse">
            <a:avLst/>
          </a:prstGeom>
          <a:noFill/>
          <a:ln>
            <a:solidFill>
              <a:srgbClr val="9E2E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3897297" y="3349939"/>
            <a:ext cx="440942" cy="630582"/>
          </a:xfrm>
          <a:prstGeom prst="ellipse">
            <a:avLst/>
          </a:prstGeom>
          <a:noFill/>
          <a:ln>
            <a:solidFill>
              <a:srgbClr val="9E2E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2398898" y="4313878"/>
            <a:ext cx="777222" cy="355776"/>
          </a:xfrm>
          <a:prstGeom prst="ellipse">
            <a:avLst/>
          </a:prstGeom>
          <a:noFill/>
          <a:ln>
            <a:solidFill>
              <a:srgbClr val="9E2E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7430343" y="3273047"/>
            <a:ext cx="440942" cy="630582"/>
          </a:xfrm>
          <a:prstGeom prst="ellipse">
            <a:avLst/>
          </a:prstGeom>
          <a:noFill/>
          <a:ln>
            <a:solidFill>
              <a:srgbClr val="9E2E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5859906" y="4313878"/>
            <a:ext cx="777222" cy="355776"/>
          </a:xfrm>
          <a:prstGeom prst="ellipse">
            <a:avLst/>
          </a:prstGeom>
          <a:noFill/>
          <a:ln>
            <a:solidFill>
              <a:srgbClr val="9E2E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4466461" y="1634654"/>
            <a:ext cx="4616867" cy="46038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623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g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352" y="31585"/>
            <a:ext cx="5625953" cy="674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29" y="4450830"/>
            <a:ext cx="3115866" cy="209909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4534" y="6549928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900" dirty="0"/>
              <a:t>http://www.nature.com/articles/nmicrobiol201648#f1</a:t>
            </a:r>
          </a:p>
        </p:txBody>
      </p:sp>
      <p:pic>
        <p:nvPicPr>
          <p:cNvPr id="2052" name="Picture 4" descr="Methanococcu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99" y="5286763"/>
            <a:ext cx="1378581" cy="137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70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bacterial genome DNA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279" y="1693123"/>
            <a:ext cx="3092405" cy="174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3434342"/>
            <a:ext cx="7886700" cy="171997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BE" sz="15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b="10698"/>
          <a:stretch/>
        </p:blipFill>
        <p:spPr>
          <a:xfrm>
            <a:off x="5573718" y="3524095"/>
            <a:ext cx="3174966" cy="21375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9328" y="698951"/>
            <a:ext cx="7886700" cy="994172"/>
          </a:xfrm>
        </p:spPr>
        <p:txBody>
          <a:bodyPr>
            <a:normAutofit/>
          </a:bodyPr>
          <a:lstStyle/>
          <a:p>
            <a:r>
              <a:rPr lang="nl-BE" sz="2100" dirty="0"/>
              <a:t>In </a:t>
            </a:r>
            <a:r>
              <a:rPr lang="nl-BE" sz="2100" dirty="0" err="1"/>
              <a:t>this</a:t>
            </a:r>
            <a:r>
              <a:rPr lang="nl-BE" sz="2100" dirty="0"/>
              <a:t> practicum </a:t>
            </a:r>
            <a:r>
              <a:rPr lang="nl-BE" sz="2100" dirty="0" err="1"/>
              <a:t>you</a:t>
            </a:r>
            <a:r>
              <a:rPr lang="nl-BE" sz="2100" dirty="0"/>
              <a:t> </a:t>
            </a:r>
            <a:r>
              <a:rPr lang="nl-BE" sz="2100" dirty="0" err="1"/>
              <a:t>will</a:t>
            </a:r>
            <a:r>
              <a:rPr lang="nl-BE" sz="2100" dirty="0"/>
              <a:t> discover, </a:t>
            </a:r>
            <a:r>
              <a:rPr lang="nl-BE" sz="2100" dirty="0" err="1"/>
              <a:t>and</a:t>
            </a:r>
            <a:r>
              <a:rPr lang="nl-BE" sz="2100" dirty="0"/>
              <a:t> </a:t>
            </a:r>
            <a:r>
              <a:rPr lang="nl-BE" sz="2100" dirty="0" err="1"/>
              <a:t>understand</a:t>
            </a:r>
            <a:r>
              <a:rPr lang="nl-BE" sz="2100" dirty="0"/>
              <a:t> </a:t>
            </a:r>
            <a:r>
              <a:rPr lang="nl-BE" sz="2100" dirty="0" err="1"/>
              <a:t>the</a:t>
            </a:r>
            <a:r>
              <a:rPr lang="nl-BE" sz="2100" dirty="0"/>
              <a:t> </a:t>
            </a:r>
            <a:r>
              <a:rPr lang="nl-BE" sz="2100" dirty="0" err="1" smtClean="0"/>
              <a:t>bacterial</a:t>
            </a:r>
            <a:r>
              <a:rPr lang="nl-BE" sz="2100" dirty="0" smtClean="0"/>
              <a:t> </a:t>
            </a:r>
            <a:r>
              <a:rPr lang="nl-BE" sz="2100" dirty="0" err="1" smtClean="0"/>
              <a:t>genome</a:t>
            </a:r>
            <a:endParaRPr lang="en-GB" sz="21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602499" y="1912567"/>
            <a:ext cx="3820446" cy="3223056"/>
          </a:xfrm>
        </p:spPr>
        <p:txBody>
          <a:bodyPr>
            <a:normAutofit fontScale="62500" lnSpcReduction="20000"/>
          </a:bodyPr>
          <a:lstStyle/>
          <a:p>
            <a:pPr marL="342900" lvl="1" indent="0">
              <a:buNone/>
            </a:pPr>
            <a:r>
              <a:rPr lang="nl-BE" sz="2600" dirty="0" err="1">
                <a:latin typeface="Calibri" panose="020F0502020204030204" pitchFamily="34" charset="0"/>
              </a:rPr>
              <a:t>You</a:t>
            </a:r>
            <a:r>
              <a:rPr lang="nl-BE" sz="2600" dirty="0">
                <a:latin typeface="Calibri" panose="020F0502020204030204" pitchFamily="34" charset="0"/>
              </a:rPr>
              <a:t> get </a:t>
            </a:r>
            <a:r>
              <a:rPr lang="nl-BE" sz="2600" dirty="0" err="1">
                <a:latin typeface="Calibri" panose="020F0502020204030204" pitchFamily="34" charset="0"/>
              </a:rPr>
              <a:t>bacterial</a:t>
            </a:r>
            <a:r>
              <a:rPr lang="nl-BE" sz="2600" dirty="0">
                <a:latin typeface="Calibri" panose="020F0502020204030204" pitchFamily="34" charset="0"/>
              </a:rPr>
              <a:t> </a:t>
            </a:r>
            <a:r>
              <a:rPr lang="nl-BE" sz="2600" dirty="0" err="1">
                <a:latin typeface="Calibri" panose="020F0502020204030204" pitchFamily="34" charset="0"/>
              </a:rPr>
              <a:t>strains</a:t>
            </a:r>
            <a:r>
              <a:rPr lang="nl-BE" sz="2600" dirty="0">
                <a:latin typeface="Calibri" panose="020F0502020204030204" pitchFamily="34" charset="0"/>
              </a:rPr>
              <a:t> </a:t>
            </a:r>
            <a:r>
              <a:rPr lang="nl-BE" sz="2600" dirty="0" err="1">
                <a:latin typeface="Calibri" panose="020F0502020204030204" pitchFamily="34" charset="0"/>
              </a:rPr>
              <a:t>isolated</a:t>
            </a:r>
            <a:r>
              <a:rPr lang="nl-BE" sz="2600" dirty="0">
                <a:latin typeface="Calibri" panose="020F0502020204030204" pitchFamily="34" charset="0"/>
              </a:rPr>
              <a:t> </a:t>
            </a:r>
            <a:r>
              <a:rPr lang="nl-BE" sz="2600" dirty="0" err="1">
                <a:latin typeface="Calibri" panose="020F0502020204030204" pitchFamily="34" charset="0"/>
              </a:rPr>
              <a:t>from</a:t>
            </a:r>
            <a:r>
              <a:rPr lang="nl-BE" sz="2600" dirty="0">
                <a:latin typeface="Calibri" panose="020F0502020204030204" pitchFamily="34" charset="0"/>
              </a:rPr>
              <a:t> </a:t>
            </a:r>
            <a:r>
              <a:rPr lang="nl-BE" sz="2600" dirty="0" err="1">
                <a:latin typeface="Calibri" panose="020F0502020204030204" pitchFamily="34" charset="0"/>
              </a:rPr>
              <a:t>soil</a:t>
            </a:r>
            <a:r>
              <a:rPr lang="nl-BE" sz="2600" dirty="0">
                <a:latin typeface="Calibri" panose="020F0502020204030204" pitchFamily="34" charset="0"/>
              </a:rPr>
              <a:t>, water, </a:t>
            </a:r>
            <a:r>
              <a:rPr lang="nl-BE" sz="2600" dirty="0" err="1" smtClean="0">
                <a:latin typeface="Calibri" panose="020F0502020204030204" pitchFamily="34" charset="0"/>
              </a:rPr>
              <a:t>from</a:t>
            </a:r>
            <a:r>
              <a:rPr lang="nl-BE" sz="2600" dirty="0" smtClean="0">
                <a:latin typeface="Calibri" panose="020F0502020204030204" pitchFamily="34" charset="0"/>
              </a:rPr>
              <a:t> different </a:t>
            </a:r>
            <a:r>
              <a:rPr lang="nl-BE" sz="2600" dirty="0" err="1" smtClean="0">
                <a:latin typeface="Calibri" panose="020F0502020204030204" pitchFamily="34" charset="0"/>
              </a:rPr>
              <a:t>locations</a:t>
            </a:r>
            <a:r>
              <a:rPr lang="nl-BE" sz="2600" dirty="0" smtClean="0">
                <a:latin typeface="Calibri" panose="020F0502020204030204" pitchFamily="34" charset="0"/>
              </a:rPr>
              <a:t> </a:t>
            </a:r>
            <a:r>
              <a:rPr lang="nl-BE" sz="2600" dirty="0" err="1" smtClean="0">
                <a:latin typeface="Calibri" panose="020F0502020204030204" pitchFamily="34" charset="0"/>
              </a:rPr>
              <a:t>around</a:t>
            </a:r>
            <a:r>
              <a:rPr lang="nl-BE" sz="2600" dirty="0" smtClean="0">
                <a:latin typeface="Calibri" panose="020F0502020204030204" pitchFamily="34" charset="0"/>
              </a:rPr>
              <a:t> </a:t>
            </a:r>
            <a:r>
              <a:rPr lang="nl-BE" sz="2600" dirty="0" err="1" smtClean="0">
                <a:latin typeface="Calibri" panose="020F0502020204030204" pitchFamily="34" charset="0"/>
              </a:rPr>
              <a:t>the</a:t>
            </a:r>
            <a:r>
              <a:rPr lang="nl-BE" sz="2600" dirty="0" smtClean="0">
                <a:latin typeface="Calibri" panose="020F0502020204030204" pitchFamily="34" charset="0"/>
              </a:rPr>
              <a:t> </a:t>
            </a:r>
            <a:r>
              <a:rPr lang="nl-BE" sz="2600" dirty="0" err="1" smtClean="0">
                <a:latin typeface="Calibri" panose="020F0502020204030204" pitchFamily="34" charset="0"/>
              </a:rPr>
              <a:t>world</a:t>
            </a:r>
            <a:endParaRPr lang="nl-BE" sz="2600" dirty="0">
              <a:latin typeface="Calibri" panose="020F0502020204030204" pitchFamily="34" charset="0"/>
            </a:endParaRPr>
          </a:p>
          <a:p>
            <a:pPr marL="342900" lvl="1" indent="0">
              <a:buNone/>
            </a:pPr>
            <a:endParaRPr lang="nl-BE" sz="2600" dirty="0">
              <a:latin typeface="Calibri" panose="020F0502020204030204" pitchFamily="34" charset="0"/>
            </a:endParaRPr>
          </a:p>
          <a:p>
            <a:pPr marL="342900" lvl="1" indent="0">
              <a:buNone/>
            </a:pPr>
            <a:r>
              <a:rPr lang="nl-BE" sz="2600" dirty="0" err="1">
                <a:latin typeface="Calibri" panose="020F0502020204030204" pitchFamily="34" charset="0"/>
              </a:rPr>
              <a:t>Some</a:t>
            </a:r>
            <a:r>
              <a:rPr lang="nl-BE" sz="2600" dirty="0">
                <a:latin typeface="Calibri" panose="020F0502020204030204" pitchFamily="34" charset="0"/>
              </a:rPr>
              <a:t> </a:t>
            </a:r>
            <a:r>
              <a:rPr lang="nl-BE" sz="2600" dirty="0" err="1">
                <a:latin typeface="Calibri" panose="020F0502020204030204" pitchFamily="34" charset="0"/>
              </a:rPr>
              <a:t>bacterial</a:t>
            </a:r>
            <a:r>
              <a:rPr lang="nl-BE" sz="2600" dirty="0">
                <a:latin typeface="Calibri" panose="020F0502020204030204" pitchFamily="34" charset="0"/>
              </a:rPr>
              <a:t> species </a:t>
            </a:r>
            <a:r>
              <a:rPr lang="nl-BE" sz="2600" dirty="0" err="1">
                <a:latin typeface="Calibri" panose="020F0502020204030204" pitchFamily="34" charset="0"/>
              </a:rPr>
              <a:t>you</a:t>
            </a:r>
            <a:r>
              <a:rPr lang="nl-BE" sz="2600" dirty="0">
                <a:latin typeface="Calibri" panose="020F0502020204030204" pitchFamily="34" charset="0"/>
              </a:rPr>
              <a:t> </a:t>
            </a:r>
            <a:r>
              <a:rPr lang="nl-BE" sz="2600" dirty="0" err="1">
                <a:latin typeface="Calibri" panose="020F0502020204030204" pitchFamily="34" charset="0"/>
              </a:rPr>
              <a:t>will</a:t>
            </a:r>
            <a:r>
              <a:rPr lang="nl-BE" sz="2600" dirty="0">
                <a:latin typeface="Calibri" panose="020F0502020204030204" pitchFamily="34" charset="0"/>
              </a:rPr>
              <a:t> </a:t>
            </a:r>
            <a:r>
              <a:rPr lang="nl-BE" sz="2600" dirty="0" err="1">
                <a:latin typeface="Calibri" panose="020F0502020204030204" pitchFamily="34" charset="0"/>
              </a:rPr>
              <a:t>work</a:t>
            </a:r>
            <a:r>
              <a:rPr lang="nl-BE" sz="2600" dirty="0">
                <a:latin typeface="Calibri" panose="020F0502020204030204" pitchFamily="34" charset="0"/>
              </a:rPr>
              <a:t> </a:t>
            </a:r>
            <a:r>
              <a:rPr lang="nl-BE" sz="2600" dirty="0" err="1">
                <a:latin typeface="Calibri" panose="020F0502020204030204" pitchFamily="34" charset="0"/>
              </a:rPr>
              <a:t>with</a:t>
            </a:r>
            <a:r>
              <a:rPr lang="nl-BE" sz="2600" dirty="0">
                <a:latin typeface="Calibri" panose="020F0502020204030204" pitchFamily="34" charset="0"/>
              </a:rPr>
              <a:t> are </a:t>
            </a:r>
            <a:r>
              <a:rPr lang="nl-BE" sz="2600" dirty="0" err="1">
                <a:latin typeface="Calibri" panose="020F0502020204030204" pitchFamily="34" charset="0"/>
              </a:rPr>
              <a:t>newly</a:t>
            </a:r>
            <a:r>
              <a:rPr lang="nl-BE" sz="2600" dirty="0">
                <a:latin typeface="Calibri" panose="020F0502020204030204" pitchFamily="34" charset="0"/>
              </a:rPr>
              <a:t> </a:t>
            </a:r>
            <a:r>
              <a:rPr lang="nl-BE" sz="2600" dirty="0" err="1">
                <a:latin typeface="Calibri" panose="020F0502020204030204" pitchFamily="34" charset="0"/>
              </a:rPr>
              <a:t>discovered</a:t>
            </a:r>
            <a:r>
              <a:rPr lang="nl-BE" sz="2600" dirty="0">
                <a:latin typeface="Calibri" panose="020F0502020204030204" pitchFamily="34" charset="0"/>
              </a:rPr>
              <a:t> </a:t>
            </a:r>
            <a:r>
              <a:rPr lang="nl-BE" sz="2600" dirty="0" err="1">
                <a:latin typeface="Calibri" panose="020F0502020204030204" pitchFamily="34" charset="0"/>
              </a:rPr>
              <a:t>and</a:t>
            </a:r>
            <a:r>
              <a:rPr lang="nl-BE" sz="2600" dirty="0">
                <a:latin typeface="Calibri" panose="020F0502020204030204" pitchFamily="34" charset="0"/>
              </a:rPr>
              <a:t> </a:t>
            </a:r>
            <a:r>
              <a:rPr lang="nl-BE" sz="2600" dirty="0" err="1">
                <a:latin typeface="Calibri" panose="020F0502020204030204" pitchFamily="34" charset="0"/>
              </a:rPr>
              <a:t>it</a:t>
            </a:r>
            <a:r>
              <a:rPr lang="nl-BE" sz="2600" dirty="0">
                <a:latin typeface="Calibri" panose="020F0502020204030204" pitchFamily="34" charset="0"/>
              </a:rPr>
              <a:t> is </a:t>
            </a:r>
            <a:r>
              <a:rPr lang="nl-BE" sz="2600" dirty="0" err="1">
                <a:latin typeface="Calibri" panose="020F0502020204030204" pitchFamily="34" charset="0"/>
              </a:rPr>
              <a:t>not</a:t>
            </a:r>
            <a:r>
              <a:rPr lang="nl-BE" sz="2600" dirty="0">
                <a:latin typeface="Calibri" panose="020F0502020204030204" pitchFamily="34" charset="0"/>
              </a:rPr>
              <a:t> </a:t>
            </a:r>
            <a:r>
              <a:rPr lang="nl-BE" sz="2600" dirty="0" err="1">
                <a:latin typeface="Calibri" panose="020F0502020204030204" pitchFamily="34" charset="0"/>
              </a:rPr>
              <a:t>known</a:t>
            </a:r>
            <a:r>
              <a:rPr lang="nl-BE" sz="2600" dirty="0">
                <a:latin typeface="Calibri" panose="020F0502020204030204" pitchFamily="34" charset="0"/>
              </a:rPr>
              <a:t> </a:t>
            </a:r>
            <a:r>
              <a:rPr lang="nl-BE" sz="2600" dirty="0" err="1">
                <a:latin typeface="Calibri" panose="020F0502020204030204" pitchFamily="34" charset="0"/>
              </a:rPr>
              <a:t>how</a:t>
            </a:r>
            <a:r>
              <a:rPr lang="nl-BE" sz="2600" dirty="0">
                <a:latin typeface="Calibri" panose="020F0502020204030204" pitchFamily="34" charset="0"/>
              </a:rPr>
              <a:t> </a:t>
            </a:r>
            <a:r>
              <a:rPr lang="nl-BE" sz="2600" dirty="0" err="1">
                <a:latin typeface="Calibri" panose="020F0502020204030204" pitchFamily="34" charset="0"/>
              </a:rPr>
              <a:t>the</a:t>
            </a:r>
            <a:r>
              <a:rPr lang="nl-BE" sz="2600" dirty="0">
                <a:latin typeface="Calibri" panose="020F0502020204030204" pitchFamily="34" charset="0"/>
              </a:rPr>
              <a:t> </a:t>
            </a:r>
            <a:r>
              <a:rPr lang="nl-BE" sz="2600" dirty="0" err="1">
                <a:latin typeface="Calibri" panose="020F0502020204030204" pitchFamily="34" charset="0"/>
              </a:rPr>
              <a:t>genome</a:t>
            </a:r>
            <a:r>
              <a:rPr lang="nl-BE" sz="2600" dirty="0">
                <a:latin typeface="Calibri" panose="020F0502020204030204" pitchFamily="34" charset="0"/>
              </a:rPr>
              <a:t> is </a:t>
            </a:r>
            <a:r>
              <a:rPr lang="nl-BE" sz="2600" dirty="0" err="1">
                <a:latin typeface="Calibri" panose="020F0502020204030204" pitchFamily="34" charset="0"/>
              </a:rPr>
              <a:t>organised</a:t>
            </a:r>
            <a:endParaRPr lang="nl-BE" sz="2600" dirty="0">
              <a:latin typeface="Calibri" panose="020F0502020204030204" pitchFamily="34" charset="0"/>
            </a:endParaRPr>
          </a:p>
          <a:p>
            <a:pPr marL="342900" lvl="1" indent="0">
              <a:buNone/>
            </a:pPr>
            <a:endParaRPr lang="nl-BE" sz="2600" dirty="0">
              <a:latin typeface="Calibri" panose="020F0502020204030204" pitchFamily="34" charset="0"/>
            </a:endParaRPr>
          </a:p>
          <a:p>
            <a:pPr marL="342900" lvl="1" indent="0">
              <a:buNone/>
            </a:pPr>
            <a:r>
              <a:rPr lang="nl-BE" sz="2600" dirty="0">
                <a:latin typeface="Calibri" panose="020F0502020204030204" pitchFamily="34" charset="0"/>
              </a:rPr>
              <a:t>These </a:t>
            </a:r>
            <a:r>
              <a:rPr lang="nl-BE" sz="2600" dirty="0" err="1">
                <a:latin typeface="Calibri" panose="020F0502020204030204" pitchFamily="34" charset="0"/>
              </a:rPr>
              <a:t>bacteria</a:t>
            </a:r>
            <a:r>
              <a:rPr lang="nl-BE" sz="2600" dirty="0">
                <a:latin typeface="Calibri" panose="020F0502020204030204" pitchFamily="34" charset="0"/>
              </a:rPr>
              <a:t> </a:t>
            </a:r>
            <a:r>
              <a:rPr lang="nl-BE" sz="2600" dirty="0" err="1">
                <a:latin typeface="Calibri" panose="020F0502020204030204" pitchFamily="34" charset="0"/>
              </a:rPr>
              <a:t>can</a:t>
            </a:r>
            <a:r>
              <a:rPr lang="nl-BE" sz="2600" dirty="0">
                <a:latin typeface="Calibri" panose="020F0502020204030204" pitchFamily="34" charset="0"/>
              </a:rPr>
              <a:t> </a:t>
            </a:r>
            <a:r>
              <a:rPr lang="nl-BE" sz="2600" dirty="0" err="1">
                <a:latin typeface="Calibri" panose="020F0502020204030204" pitchFamily="34" charset="0"/>
              </a:rPr>
              <a:t>also</a:t>
            </a:r>
            <a:r>
              <a:rPr lang="nl-BE" sz="2600" dirty="0">
                <a:latin typeface="Calibri" panose="020F0502020204030204" pitchFamily="34" charset="0"/>
              </a:rPr>
              <a:t> </a:t>
            </a:r>
            <a:r>
              <a:rPr lang="nl-BE" sz="2600" dirty="0" err="1">
                <a:latin typeface="Calibri" panose="020F0502020204030204" pitchFamily="34" charset="0"/>
              </a:rPr>
              <a:t>acquire</a:t>
            </a:r>
            <a:r>
              <a:rPr lang="nl-BE" sz="2600" dirty="0">
                <a:latin typeface="Calibri" panose="020F0502020204030204" pitchFamily="34" charset="0"/>
              </a:rPr>
              <a:t> new </a:t>
            </a:r>
            <a:r>
              <a:rPr lang="nl-BE" sz="2600" dirty="0" err="1">
                <a:latin typeface="Calibri" panose="020F0502020204030204" pitchFamily="34" charset="0"/>
              </a:rPr>
              <a:t>genetic</a:t>
            </a:r>
            <a:r>
              <a:rPr lang="nl-BE" sz="2600" dirty="0">
                <a:latin typeface="Calibri" panose="020F0502020204030204" pitchFamily="34" charset="0"/>
              </a:rPr>
              <a:t> </a:t>
            </a:r>
            <a:r>
              <a:rPr lang="nl-BE" sz="2600" dirty="0" err="1">
                <a:latin typeface="Calibri" panose="020F0502020204030204" pitchFamily="34" charset="0"/>
              </a:rPr>
              <a:t>elements</a:t>
            </a:r>
            <a:r>
              <a:rPr lang="nl-BE" sz="2600" dirty="0">
                <a:latin typeface="Calibri" panose="020F0502020204030204" pitchFamily="34" charset="0"/>
              </a:rPr>
              <a:t> </a:t>
            </a:r>
            <a:r>
              <a:rPr lang="nl-BE" sz="2600" dirty="0" err="1">
                <a:latin typeface="Calibri" panose="020F0502020204030204" pitchFamily="34" charset="0"/>
              </a:rPr>
              <a:t>from</a:t>
            </a:r>
            <a:r>
              <a:rPr lang="nl-BE" sz="2600" dirty="0">
                <a:latin typeface="Calibri" panose="020F0502020204030204" pitchFamily="34" charset="0"/>
              </a:rPr>
              <a:t> </a:t>
            </a:r>
            <a:r>
              <a:rPr lang="nl-BE" sz="2600" dirty="0" err="1">
                <a:latin typeface="Calibri" panose="020F0502020204030204" pitchFamily="34" charset="0"/>
              </a:rPr>
              <a:t>other</a:t>
            </a:r>
            <a:r>
              <a:rPr lang="nl-BE" sz="2600" dirty="0">
                <a:latin typeface="Calibri" panose="020F0502020204030204" pitchFamily="34" charset="0"/>
              </a:rPr>
              <a:t> </a:t>
            </a:r>
            <a:r>
              <a:rPr lang="nl-BE" sz="2600" dirty="0" err="1">
                <a:latin typeface="Calibri" panose="020F0502020204030204" pitchFamily="34" charset="0"/>
              </a:rPr>
              <a:t>strains</a:t>
            </a:r>
            <a:r>
              <a:rPr lang="nl-BE" sz="2600" dirty="0">
                <a:latin typeface="Calibri" panose="020F0502020204030204" pitchFamily="34" charset="0"/>
              </a:rPr>
              <a:t> </a:t>
            </a:r>
            <a:r>
              <a:rPr lang="nl-BE" sz="2600" dirty="0" err="1">
                <a:latin typeface="Calibri" panose="020F0502020204030204" pitchFamily="34" charset="0"/>
              </a:rPr>
              <a:t>by</a:t>
            </a:r>
            <a:r>
              <a:rPr lang="nl-BE" sz="2600" dirty="0">
                <a:latin typeface="Calibri" panose="020F0502020204030204" pitchFamily="34" charset="0"/>
              </a:rPr>
              <a:t> </a:t>
            </a:r>
            <a:r>
              <a:rPr lang="nl-BE" sz="2600" dirty="0" err="1">
                <a:latin typeface="Calibri" panose="020F0502020204030204" pitchFamily="34" charset="0"/>
              </a:rPr>
              <a:t>conjugation</a:t>
            </a:r>
            <a:r>
              <a:rPr lang="nl-BE" sz="2600" dirty="0">
                <a:latin typeface="Calibri" panose="020F0502020204030204" pitchFamily="34" charset="0"/>
              </a:rPr>
              <a:t>, </a:t>
            </a:r>
            <a:r>
              <a:rPr lang="nl-BE" sz="2600" dirty="0" err="1">
                <a:latin typeface="Calibri" panose="020F0502020204030204" pitchFamily="34" charset="0"/>
              </a:rPr>
              <a:t>you</a:t>
            </a:r>
            <a:r>
              <a:rPr lang="nl-BE" sz="2600" dirty="0">
                <a:latin typeface="Calibri" panose="020F0502020204030204" pitchFamily="34" charset="0"/>
              </a:rPr>
              <a:t> are </a:t>
            </a:r>
            <a:r>
              <a:rPr lang="nl-BE" sz="2600" dirty="0" err="1">
                <a:latin typeface="Calibri" panose="020F0502020204030204" pitchFamily="34" charset="0"/>
              </a:rPr>
              <a:t>going</a:t>
            </a:r>
            <a:r>
              <a:rPr lang="nl-BE" sz="2600" dirty="0">
                <a:latin typeface="Calibri" panose="020F0502020204030204" pitchFamily="34" charset="0"/>
              </a:rPr>
              <a:t> </a:t>
            </a:r>
            <a:r>
              <a:rPr lang="nl-BE" sz="2600" dirty="0" err="1">
                <a:latin typeface="Calibri" panose="020F0502020204030204" pitchFamily="34" charset="0"/>
              </a:rPr>
              <a:t>to</a:t>
            </a:r>
            <a:r>
              <a:rPr lang="nl-BE" sz="2600" dirty="0">
                <a:latin typeface="Calibri" panose="020F0502020204030204" pitchFamily="34" charset="0"/>
              </a:rPr>
              <a:t> help nature a hand, </a:t>
            </a:r>
            <a:r>
              <a:rPr lang="nl-BE" sz="2600" dirty="0" err="1">
                <a:latin typeface="Calibri" panose="020F0502020204030204" pitchFamily="34" charset="0"/>
              </a:rPr>
              <a:t>and</a:t>
            </a:r>
            <a:r>
              <a:rPr lang="nl-BE" sz="2600" dirty="0">
                <a:latin typeface="Calibri" panose="020F0502020204030204" pitchFamily="34" charset="0"/>
              </a:rPr>
              <a:t> let </a:t>
            </a:r>
            <a:r>
              <a:rPr lang="nl-BE" sz="2600" dirty="0" err="1">
                <a:latin typeface="Calibri" panose="020F0502020204030204" pitchFamily="34" charset="0"/>
              </a:rPr>
              <a:t>the</a:t>
            </a:r>
            <a:r>
              <a:rPr lang="nl-BE" sz="2600" dirty="0">
                <a:latin typeface="Calibri" panose="020F0502020204030204" pitchFamily="34" charset="0"/>
              </a:rPr>
              <a:t> </a:t>
            </a:r>
            <a:r>
              <a:rPr lang="nl-BE" sz="2600" dirty="0" err="1">
                <a:latin typeface="Calibri" panose="020F0502020204030204" pitchFamily="34" charset="0"/>
              </a:rPr>
              <a:t>bacteria</a:t>
            </a:r>
            <a:r>
              <a:rPr lang="nl-BE" sz="2600" dirty="0">
                <a:latin typeface="Calibri" panose="020F0502020204030204" pitchFamily="34" charset="0"/>
              </a:rPr>
              <a:t> exchange </a:t>
            </a:r>
            <a:r>
              <a:rPr lang="nl-BE" sz="2600" dirty="0" err="1">
                <a:latin typeface="Calibri" panose="020F0502020204030204" pitchFamily="34" charset="0"/>
              </a:rPr>
              <a:t>genetic</a:t>
            </a:r>
            <a:r>
              <a:rPr lang="nl-BE" sz="2600" dirty="0">
                <a:latin typeface="Calibri" panose="020F0502020204030204" pitchFamily="34" charset="0"/>
              </a:rPr>
              <a:t> </a:t>
            </a:r>
            <a:r>
              <a:rPr lang="nl-BE" sz="2600" dirty="0" err="1">
                <a:latin typeface="Calibri" panose="020F0502020204030204" pitchFamily="34" charset="0"/>
              </a:rPr>
              <a:t>material</a:t>
            </a:r>
            <a:endParaRPr lang="nl-BE" sz="2600" dirty="0">
              <a:latin typeface="Calibri" panose="020F0502020204030204" pitchFamily="34" charset="0"/>
            </a:endParaRPr>
          </a:p>
          <a:p>
            <a:pPr lvl="2"/>
            <a:endParaRPr lang="nl-BE" dirty="0" smtClean="0"/>
          </a:p>
          <a:p>
            <a:pPr marL="0" indent="0">
              <a:buNone/>
            </a:pP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305577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3434342"/>
            <a:ext cx="7886700" cy="171997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BE" sz="15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52669"/>
            <a:ext cx="7886700" cy="994172"/>
          </a:xfrm>
        </p:spPr>
        <p:txBody>
          <a:bodyPr>
            <a:normAutofit/>
          </a:bodyPr>
          <a:lstStyle/>
          <a:p>
            <a:r>
              <a:rPr lang="nl-BE" dirty="0" smtClean="0"/>
              <a:t>Learning </a:t>
            </a:r>
            <a:r>
              <a:rPr lang="nl-BE" dirty="0" err="1" smtClean="0"/>
              <a:t>outcomes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28650" y="2111284"/>
            <a:ext cx="7886700" cy="1544772"/>
          </a:xfrm>
        </p:spPr>
        <p:txBody>
          <a:bodyPr>
            <a:normAutofit/>
          </a:bodyPr>
          <a:lstStyle/>
          <a:p>
            <a:pPr lvl="2"/>
            <a:endParaRPr lang="nl-BE" dirty="0" smtClean="0"/>
          </a:p>
          <a:p>
            <a:pPr marL="0" indent="0">
              <a:buNone/>
            </a:pPr>
            <a:endParaRPr lang="nl-BE" dirty="0" smtClean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35879" y="2686156"/>
            <a:ext cx="7886700" cy="323131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sz="1600" i="1" dirty="0"/>
              <a:t>Conduct, plan and execute an experiment to extract genomic DNA and plasmid DNA from a bacterial strain, and visualize the results on an agarose gel</a:t>
            </a:r>
            <a:r>
              <a:rPr lang="en-GB" sz="1600" i="1" dirty="0" smtClean="0"/>
              <a:t>.</a:t>
            </a:r>
            <a:endParaRPr lang="en-GB" sz="1600" i="1" dirty="0"/>
          </a:p>
          <a:p>
            <a:pPr lvl="0"/>
            <a:r>
              <a:rPr lang="en-GB" sz="1600" i="1" dirty="0"/>
              <a:t>Derive hypotheses for the differences in genome organization (presence of plasmid, yes or no) based on observations </a:t>
            </a:r>
            <a:r>
              <a:rPr lang="en-GB" sz="1600" i="1" dirty="0" smtClean="0"/>
              <a:t>of the organisms lifestyle.</a:t>
            </a:r>
            <a:endParaRPr lang="en-GB" sz="1600" i="1" dirty="0"/>
          </a:p>
          <a:p>
            <a:pPr lvl="0"/>
            <a:r>
              <a:rPr lang="en-GB" sz="1600" i="1" dirty="0"/>
              <a:t>Explore horizontal gene transfer in bacterial cultures, by transfer of the plasmid encoding for the green-fluorescent </a:t>
            </a:r>
            <a:r>
              <a:rPr lang="en-GB" sz="1600" i="1" dirty="0" smtClean="0"/>
              <a:t>protein between bacteria</a:t>
            </a:r>
            <a:r>
              <a:rPr lang="en-GB" sz="1600" i="1" dirty="0"/>
              <a:t> </a:t>
            </a:r>
            <a:r>
              <a:rPr lang="en-GB" sz="1600" i="1" dirty="0" smtClean="0"/>
              <a:t>by conjugation.</a:t>
            </a:r>
            <a:endParaRPr lang="en-GB" sz="1600" i="1" dirty="0"/>
          </a:p>
          <a:p>
            <a:pPr lvl="0"/>
            <a:r>
              <a:rPr lang="en-GB" sz="1600" i="1" dirty="0"/>
              <a:t>To develop skills in molecular biology, and sterile techniques for handling bacterial cultures</a:t>
            </a:r>
            <a:r>
              <a:rPr lang="en-GB" sz="1600" i="1" dirty="0" smtClean="0"/>
              <a:t>.</a:t>
            </a:r>
            <a:endParaRPr lang="en-GB" sz="1600" i="1" dirty="0"/>
          </a:p>
          <a:p>
            <a:pPr lvl="0"/>
            <a:r>
              <a:rPr lang="en-GB" sz="1600" i="1" dirty="0"/>
              <a:t>Interpret and compare gel results with fluorescence microscopy images, </a:t>
            </a:r>
            <a:r>
              <a:rPr lang="en-GB" sz="1600" i="1" dirty="0" err="1"/>
              <a:t>gfp</a:t>
            </a:r>
            <a:r>
              <a:rPr lang="en-GB" sz="1600" i="1" dirty="0"/>
              <a:t>-expression and the working of a fluorescence microscope</a:t>
            </a:r>
            <a:r>
              <a:rPr lang="en-GB" sz="1600" i="1" dirty="0" smtClean="0"/>
              <a:t>.</a:t>
            </a:r>
            <a:endParaRPr lang="en-GB" sz="1600" i="1" dirty="0"/>
          </a:p>
          <a:p>
            <a:pPr lvl="0"/>
            <a:r>
              <a:rPr lang="en-GB" sz="1600" i="1" dirty="0"/>
              <a:t>Learn how to report against report guidelines.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52293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3434342"/>
            <a:ext cx="7886700" cy="171997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BE" sz="15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50414"/>
            <a:ext cx="7886700" cy="994172"/>
          </a:xfrm>
        </p:spPr>
        <p:txBody>
          <a:bodyPr>
            <a:normAutofit/>
          </a:bodyPr>
          <a:lstStyle/>
          <a:p>
            <a:r>
              <a:rPr lang="nl-BE" sz="3200" dirty="0" smtClean="0"/>
              <a:t>Report </a:t>
            </a:r>
            <a:r>
              <a:rPr lang="nl-BE" sz="3200" dirty="0" err="1" smtClean="0"/>
              <a:t>guidelines</a:t>
            </a:r>
            <a:endParaRPr lang="en-GB" sz="32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28650" y="2111284"/>
            <a:ext cx="7886700" cy="1544772"/>
          </a:xfrm>
        </p:spPr>
        <p:txBody>
          <a:bodyPr>
            <a:normAutofit/>
          </a:bodyPr>
          <a:lstStyle/>
          <a:p>
            <a:pPr lvl="2"/>
            <a:endParaRPr lang="nl-BE" dirty="0" smtClean="0"/>
          </a:p>
          <a:p>
            <a:pPr marL="0" indent="0">
              <a:buNone/>
            </a:pPr>
            <a:endParaRPr lang="nl-BE" dirty="0" smtClean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45958" y="2634917"/>
            <a:ext cx="7652084" cy="351322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500" dirty="0" err="1"/>
              <a:t>Requirements</a:t>
            </a:r>
            <a:r>
              <a:rPr lang="nl-BE" sz="1500" dirty="0"/>
              <a:t>: </a:t>
            </a:r>
          </a:p>
          <a:p>
            <a:pPr>
              <a:buFontTx/>
              <a:buChar char="-"/>
            </a:pPr>
            <a:r>
              <a:rPr lang="nl-BE" sz="1500" dirty="0" err="1" smtClean="0"/>
              <a:t>Introduction</a:t>
            </a:r>
            <a:r>
              <a:rPr lang="nl-BE" sz="1500" dirty="0" smtClean="0"/>
              <a:t>:</a:t>
            </a:r>
          </a:p>
          <a:p>
            <a:pPr lvl="1">
              <a:buFontTx/>
              <a:buChar char="-"/>
            </a:pPr>
            <a:r>
              <a:rPr lang="nl-BE" sz="1100" dirty="0" smtClean="0"/>
              <a:t>State </a:t>
            </a:r>
            <a:r>
              <a:rPr lang="nl-BE" sz="1100" dirty="0" err="1" smtClean="0"/>
              <a:t>the</a:t>
            </a:r>
            <a:r>
              <a:rPr lang="nl-BE" sz="1100" dirty="0" smtClean="0"/>
              <a:t> </a:t>
            </a:r>
            <a:r>
              <a:rPr lang="nl-BE" sz="1100" dirty="0" err="1" smtClean="0"/>
              <a:t>purpose</a:t>
            </a:r>
            <a:r>
              <a:rPr lang="nl-BE" sz="1100" dirty="0" smtClean="0"/>
              <a:t> of </a:t>
            </a:r>
            <a:r>
              <a:rPr lang="nl-BE" sz="1100" dirty="0" err="1" smtClean="0"/>
              <a:t>the</a:t>
            </a:r>
            <a:r>
              <a:rPr lang="nl-BE" sz="1100" dirty="0" smtClean="0"/>
              <a:t> </a:t>
            </a:r>
            <a:r>
              <a:rPr lang="nl-BE" sz="1100" dirty="0" err="1" smtClean="0"/>
              <a:t>investigation</a:t>
            </a:r>
            <a:r>
              <a:rPr lang="nl-BE" sz="1100" dirty="0" smtClean="0"/>
              <a:t> or experiment</a:t>
            </a:r>
          </a:p>
          <a:p>
            <a:pPr lvl="1">
              <a:buFontTx/>
              <a:buChar char="-"/>
            </a:pPr>
            <a:r>
              <a:rPr lang="nl-BE" sz="1100" dirty="0" smtClean="0"/>
              <a:t>State </a:t>
            </a:r>
            <a:r>
              <a:rPr lang="nl-BE" sz="1100" dirty="0" err="1" smtClean="0"/>
              <a:t>the</a:t>
            </a:r>
            <a:r>
              <a:rPr lang="nl-BE" sz="1100" dirty="0" smtClean="0"/>
              <a:t> </a:t>
            </a:r>
            <a:r>
              <a:rPr lang="nl-BE" sz="1100" dirty="0" err="1" smtClean="0"/>
              <a:t>key</a:t>
            </a:r>
            <a:r>
              <a:rPr lang="nl-BE" sz="1100" dirty="0" smtClean="0"/>
              <a:t> </a:t>
            </a:r>
            <a:r>
              <a:rPr lang="nl-BE" sz="1100" dirty="0" err="1" smtClean="0"/>
              <a:t>ideas</a:t>
            </a:r>
            <a:r>
              <a:rPr lang="nl-BE" sz="1100" dirty="0" smtClean="0"/>
              <a:t> or background </a:t>
            </a:r>
            <a:r>
              <a:rPr lang="nl-BE" sz="1100" dirty="0" err="1" smtClean="0"/>
              <a:t>biology</a:t>
            </a:r>
            <a:endParaRPr lang="nl-BE" sz="1100" dirty="0" smtClean="0"/>
          </a:p>
          <a:p>
            <a:pPr lvl="1">
              <a:buFontTx/>
              <a:buChar char="-"/>
            </a:pPr>
            <a:r>
              <a:rPr lang="nl-BE" sz="1100" dirty="0" err="1" smtClean="0"/>
              <a:t>Formulate</a:t>
            </a:r>
            <a:r>
              <a:rPr lang="nl-BE" sz="1100" dirty="0" smtClean="0"/>
              <a:t> a question </a:t>
            </a:r>
            <a:r>
              <a:rPr lang="nl-BE" sz="1100" dirty="0" err="1" smtClean="0"/>
              <a:t>for</a:t>
            </a:r>
            <a:r>
              <a:rPr lang="nl-BE" sz="1100" dirty="0" smtClean="0"/>
              <a:t> </a:t>
            </a:r>
            <a:r>
              <a:rPr lang="nl-BE" sz="1100" dirty="0" err="1" smtClean="0"/>
              <a:t>an</a:t>
            </a:r>
            <a:r>
              <a:rPr lang="nl-BE" sz="1100" dirty="0" smtClean="0"/>
              <a:t> </a:t>
            </a:r>
            <a:r>
              <a:rPr lang="nl-BE" sz="1100" dirty="0" err="1" smtClean="0"/>
              <a:t>investigation</a:t>
            </a:r>
            <a:endParaRPr lang="nl-BE" sz="1100" dirty="0" smtClean="0"/>
          </a:p>
          <a:p>
            <a:pPr lvl="1">
              <a:buFontTx/>
              <a:buChar char="-"/>
            </a:pPr>
            <a:r>
              <a:rPr lang="nl-BE" sz="1100" dirty="0" smtClean="0"/>
              <a:t>State </a:t>
            </a:r>
            <a:r>
              <a:rPr lang="nl-BE" sz="1100" dirty="0"/>
              <a:t>a </a:t>
            </a:r>
            <a:r>
              <a:rPr lang="nl-BE" sz="1100" dirty="0" err="1"/>
              <a:t>testable</a:t>
            </a:r>
            <a:r>
              <a:rPr lang="nl-BE" sz="1100" dirty="0"/>
              <a:t> hypothesis</a:t>
            </a:r>
          </a:p>
          <a:p>
            <a:pPr lvl="1">
              <a:buFontTx/>
              <a:buChar char="-"/>
            </a:pPr>
            <a:endParaRPr lang="nl-BE" sz="1100" dirty="0"/>
          </a:p>
          <a:p>
            <a:pPr>
              <a:buFontTx/>
              <a:buChar char="-"/>
            </a:pPr>
            <a:r>
              <a:rPr lang="nl-BE" sz="1500" dirty="0" err="1" smtClean="0"/>
              <a:t>Figure</a:t>
            </a:r>
            <a:r>
              <a:rPr lang="nl-BE" sz="1500" dirty="0" smtClean="0"/>
              <a:t> + </a:t>
            </a:r>
            <a:r>
              <a:rPr lang="nl-BE" sz="1500" dirty="0" err="1" smtClean="0"/>
              <a:t>Results</a:t>
            </a:r>
            <a:r>
              <a:rPr lang="nl-BE" sz="1500" dirty="0" smtClean="0"/>
              <a:t> + short </a:t>
            </a:r>
            <a:r>
              <a:rPr lang="nl-BE" sz="1500" dirty="0" err="1"/>
              <a:t>D</a:t>
            </a:r>
            <a:r>
              <a:rPr lang="nl-BE" sz="1500" dirty="0" err="1" smtClean="0"/>
              <a:t>iscussion</a:t>
            </a:r>
            <a:endParaRPr lang="nl-BE" sz="1500" dirty="0"/>
          </a:p>
          <a:p>
            <a:pPr marL="0" indent="0">
              <a:buNone/>
            </a:pPr>
            <a:endParaRPr lang="nl-BE" sz="1500" dirty="0"/>
          </a:p>
          <a:p>
            <a:pPr marL="0" indent="0">
              <a:buNone/>
            </a:pPr>
            <a:r>
              <a:rPr lang="nl-BE" sz="1500" dirty="0"/>
              <a:t>Deadline: </a:t>
            </a:r>
            <a:r>
              <a:rPr lang="nl-BE" sz="1500" dirty="0" smtClean="0"/>
              <a:t>3/11/2020</a:t>
            </a:r>
            <a:endParaRPr lang="nl-BE" sz="1500" dirty="0" smtClean="0"/>
          </a:p>
          <a:p>
            <a:pPr marL="0" indent="0">
              <a:buNone/>
            </a:pPr>
            <a:r>
              <a:rPr lang="nl-BE" sz="1500" dirty="0"/>
              <a:t/>
            </a:r>
            <a:br>
              <a:rPr lang="nl-BE" sz="1500" dirty="0"/>
            </a:br>
            <a:r>
              <a:rPr lang="nl-BE" sz="1500" dirty="0" err="1"/>
              <a:t>Feed-back</a:t>
            </a:r>
            <a:r>
              <a:rPr lang="nl-BE" sz="1500" dirty="0"/>
              <a:t>: </a:t>
            </a:r>
            <a:r>
              <a:rPr lang="nl-BE" sz="1500" dirty="0" smtClean="0"/>
              <a:t>5/11/2020</a:t>
            </a:r>
            <a:endParaRPr lang="nl-BE" sz="1500" dirty="0"/>
          </a:p>
        </p:txBody>
      </p:sp>
      <p:sp>
        <p:nvSpPr>
          <p:cNvPr id="3" name="Rectangle 2"/>
          <p:cNvSpPr/>
          <p:nvPr/>
        </p:nvSpPr>
        <p:spPr>
          <a:xfrm>
            <a:off x="5203659" y="3118919"/>
            <a:ext cx="34289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350" dirty="0"/>
              <a:t>Report should be made with Word or similar</a:t>
            </a:r>
          </a:p>
          <a:p>
            <a:r>
              <a:rPr lang="en-GB" sz="1350" dirty="0"/>
              <a:t>Language: Dutch</a:t>
            </a:r>
          </a:p>
          <a:p>
            <a:r>
              <a:rPr lang="en-GB" sz="1350" dirty="0"/>
              <a:t>Font: Calibri 12 </a:t>
            </a:r>
            <a:r>
              <a:rPr lang="en-GB" sz="1350" dirty="0" err="1"/>
              <a:t>pnt</a:t>
            </a:r>
            <a:endParaRPr lang="en-GB" sz="1350" dirty="0"/>
          </a:p>
          <a:p>
            <a:r>
              <a:rPr lang="en-GB" sz="1350" dirty="0"/>
              <a:t>Line spacing: </a:t>
            </a:r>
            <a:r>
              <a:rPr lang="en-GB" sz="1350" dirty="0" smtClean="0"/>
              <a:t>1.5</a:t>
            </a:r>
            <a:endParaRPr lang="en-GB" sz="135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5179595" y="3048113"/>
            <a:ext cx="0" cy="994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11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3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4.xml><?xml version="1.0" encoding="utf-8"?>
<a:theme xmlns:a="http://schemas.openxmlformats.org/drawingml/2006/main" name="1_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7860</TotalTime>
  <Words>1238</Words>
  <Application>Microsoft Office PowerPoint</Application>
  <PresentationFormat>On-screen Show (4:3)</PresentationFormat>
  <Paragraphs>239</Paragraphs>
  <Slides>27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Arial</vt:lpstr>
      <vt:lpstr>Calibri</vt:lpstr>
      <vt:lpstr>Calibri Light</vt:lpstr>
      <vt:lpstr>Century Gothic</vt:lpstr>
      <vt:lpstr>Garamond</vt:lpstr>
      <vt:lpstr>Maven Pro</vt:lpstr>
      <vt:lpstr>Times New Roman</vt:lpstr>
      <vt:lpstr>Wingdings</vt:lpstr>
      <vt:lpstr>Wingdings 3</vt:lpstr>
      <vt:lpstr>Office Theme</vt:lpstr>
      <vt:lpstr>Wisp</vt:lpstr>
      <vt:lpstr>Organic</vt:lpstr>
      <vt:lpstr>1_Organic</vt:lpstr>
      <vt:lpstr>Practicum: The bacterial genome and genetic variation by conjugation</vt:lpstr>
      <vt:lpstr>PowerPoint Presentation</vt:lpstr>
      <vt:lpstr>Bacteria are everywhere</vt:lpstr>
      <vt:lpstr>Studying the bacteria (and genome) is important in many ways</vt:lpstr>
      <vt:lpstr>Genome insights in bacteria revealed drastically new insights in the tree of life!</vt:lpstr>
      <vt:lpstr>PowerPoint Presentation</vt:lpstr>
      <vt:lpstr>In this practicum you will discover, and understand the bacterial genome</vt:lpstr>
      <vt:lpstr>Learning outcomes</vt:lpstr>
      <vt:lpstr>Report guidelines</vt:lpstr>
      <vt:lpstr>Schedule of the practicum </vt:lpstr>
      <vt:lpstr>gDNA and plasmid DNA extraction: which methods </vt:lpstr>
      <vt:lpstr>Other methods to isolate HMW DNA (for long-read sequencing techn.) </vt:lpstr>
      <vt:lpstr>Genomic DNA isolation</vt:lpstr>
      <vt:lpstr>Basics: What is DNA</vt:lpstr>
      <vt:lpstr>PowerPoint Presentation</vt:lpstr>
      <vt:lpstr>Chemistry of DNA</vt:lpstr>
      <vt:lpstr>PowerPoint Presentation</vt:lpstr>
      <vt:lpstr>PowerPoint Presentation</vt:lpstr>
      <vt:lpstr>PowerPoint Presentation</vt:lpstr>
      <vt:lpstr>PowerPoint Presentation</vt:lpstr>
      <vt:lpstr>Plasmid DNA isolation</vt:lpstr>
      <vt:lpstr>Steps</vt:lpstr>
      <vt:lpstr>DNA quantification How to check DNA that you extracted?</vt:lpstr>
      <vt:lpstr>Electrophoresis in agarose gels</vt:lpstr>
      <vt:lpstr>Electrophotometer/nano-drop</vt:lpstr>
      <vt:lpstr>Practicum: The bacterial genome and genetic variation by conjugation </vt:lpstr>
      <vt:lpstr>During the 30 min breaks, search info about your strain - Where was it isolated? Can you deduce its growth conditions, temp.,  - Special features? Eg metal-resistance, natural plasmid, degrader of…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Bo(o)m vol bacteriën: hoe bomen ons afval afbreken</dc:title>
  <dc:creator>THIJS Sofie</dc:creator>
  <cp:lastModifiedBy>THIJS Sofie</cp:lastModifiedBy>
  <cp:revision>245</cp:revision>
  <dcterms:created xsi:type="dcterms:W3CDTF">2016-05-19T21:33:37Z</dcterms:created>
  <dcterms:modified xsi:type="dcterms:W3CDTF">2020-10-21T14:31:17Z</dcterms:modified>
</cp:coreProperties>
</file>